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60"/>
  </p:notesMasterIdLst>
  <p:handoutMasterIdLst>
    <p:handoutMasterId r:id="rId61"/>
  </p:handoutMasterIdLst>
  <p:sldIdLst>
    <p:sldId id="259" r:id="rId2"/>
    <p:sldId id="294" r:id="rId3"/>
    <p:sldId id="266" r:id="rId4"/>
    <p:sldId id="267" r:id="rId5"/>
    <p:sldId id="307" r:id="rId6"/>
    <p:sldId id="306" r:id="rId7"/>
    <p:sldId id="308" r:id="rId8"/>
    <p:sldId id="310" r:id="rId9"/>
    <p:sldId id="309" r:id="rId10"/>
    <p:sldId id="312" r:id="rId11"/>
    <p:sldId id="258" r:id="rId12"/>
    <p:sldId id="257" r:id="rId13"/>
    <p:sldId id="313" r:id="rId14"/>
    <p:sldId id="269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05" r:id="rId26"/>
    <p:sldId id="325" r:id="rId27"/>
    <p:sldId id="326" r:id="rId28"/>
    <p:sldId id="327" r:id="rId29"/>
    <p:sldId id="328" r:id="rId30"/>
    <p:sldId id="334" r:id="rId31"/>
    <p:sldId id="338" r:id="rId32"/>
    <p:sldId id="337" r:id="rId33"/>
    <p:sldId id="336" r:id="rId34"/>
    <p:sldId id="341" r:id="rId35"/>
    <p:sldId id="335" r:id="rId36"/>
    <p:sldId id="339" r:id="rId37"/>
    <p:sldId id="340" r:id="rId38"/>
    <p:sldId id="342" r:id="rId39"/>
    <p:sldId id="311" r:id="rId40"/>
    <p:sldId id="343" r:id="rId41"/>
    <p:sldId id="344" r:id="rId42"/>
    <p:sldId id="345" r:id="rId43"/>
    <p:sldId id="346" r:id="rId44"/>
    <p:sldId id="347" r:id="rId45"/>
    <p:sldId id="348" r:id="rId46"/>
    <p:sldId id="320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29" r:id="rId55"/>
    <p:sldId id="356" r:id="rId56"/>
    <p:sldId id="330" r:id="rId57"/>
    <p:sldId id="357" r:id="rId58"/>
    <p:sldId id="358" r:id="rId59"/>
  </p:sldIdLst>
  <p:sldSz cx="12192000" cy="6858000"/>
  <p:notesSz cx="6858000" cy="9144000"/>
  <p:embeddedFontLst>
    <p:embeddedFont>
      <p:font typeface="맑은 고딕" panose="020B0503020000020004" pitchFamily="34" charset="-127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YiSunShin Dotum B" panose="02020603020101020101" pitchFamily="18" charset="-127"/>
      <p:regular r:id="rId68"/>
    </p:embeddedFont>
    <p:embeddedFont>
      <p:font typeface="YiSunShin Dotum L" panose="02020603020101020101" pitchFamily="18" charset="-127"/>
      <p:regular r:id="rId69"/>
    </p:embeddedFont>
    <p:embeddedFont>
      <p:font typeface="YiSunShin Dotum M" panose="02020603020101020101" pitchFamily="18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566"/>
    <a:srgbClr val="EA2133"/>
    <a:srgbClr val="FCFBFA"/>
    <a:srgbClr val="3D3D3D"/>
    <a:srgbClr val="FEFEF4"/>
    <a:srgbClr val="FDFDDF"/>
    <a:srgbClr val="525252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392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충원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A65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C-C74A-A420-C8BA7DA02DC4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C74A-A420-C8BA7DA02DC4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C-C74A-A420-C8BA7DA02DC4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C-C74A-A420-C8BA7DA02DC4}"/>
              </c:ext>
            </c:extLst>
          </c:dPt>
          <c:cat>
            <c:strRef>
              <c:f>Sheet1!$A$2:$A$5</c:f>
              <c:strCache>
                <c:ptCount val="2"/>
                <c:pt idx="0">
                  <c:v>충원하지 못 했다</c:v>
                </c:pt>
                <c:pt idx="1">
                  <c:v>충원했다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0.88500000000000001</c:v>
                </c:pt>
                <c:pt idx="1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C-C74A-A420-C8BA7DA02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860" b="0" i="0" u="none" baseline="0">
                <a:solidFill>
                  <a:srgbClr val="3A3838"/>
                </a:solidFill>
                <a:latin typeface="Calibri"/>
                <a:ea typeface="Calibri"/>
              </a:defRPr>
            </a:pPr>
            <a:r>
              <a:rPr lang="ko-KR" altLang="en-US" sz="1860" b="0" i="0" u="none" baseline="0">
                <a:solidFill>
                  <a:srgbClr val="827B7B"/>
                </a:solidFill>
                <a:latin typeface="Calibri"/>
                <a:ea typeface="Calibri"/>
              </a:rPr>
              <a:t>투명도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AA전자</c:v>
                </c:pt>
              </c:strCache>
            </c:strRef>
          </c:tx>
          <c:spPr>
            <a:solidFill>
              <a:srgbClr val="ED636D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1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3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5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7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8-03C8-414B-831A-31025FD5CF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BB유통</c:v>
                </c:pt>
              </c:strCache>
            </c:strRef>
          </c:tx>
          <c:spPr>
            <a:solidFill>
              <a:srgbClr val="FA7D87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A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C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E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0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1-03C8-414B-831A-31025FD5CF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CC건설</c:v>
                </c:pt>
              </c:strCache>
            </c:strRef>
          </c:tx>
          <c:spPr>
            <a:solidFill>
              <a:srgbClr val="F8BAA1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3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5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7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9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A-03C8-414B-831A-31025FD5C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1"/>
        <c:axId val="2222"/>
      </c:barChart>
      <c:catAx>
        <c:axId val="111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>
            <a:solidFill>
              <a:srgbClr val="E3E0E0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827B7B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12700" cap="flat">
      <a:solidFill>
        <a:srgbClr val="3A3838">
          <a:alpha val="99607"/>
        </a:srgbClr>
      </a:solidFill>
      <a:round/>
    </a:ln>
  </c:spPr>
  <c:txPr>
    <a:bodyPr/>
    <a:lstStyle/>
    <a:p>
      <a:pPr>
        <a:defRPr sz="1000" b="0" i="0" u="none" baseline="0">
          <a:solidFill>
            <a:srgbClr val="3A3838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2023. 1. 29.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2023. 1. 29.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7662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122" y="1335343"/>
            <a:ext cx="6365286" cy="3437987"/>
            <a:chOff x="481464" y="361950"/>
            <a:chExt cx="6365286" cy="3437987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605403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THANK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YOU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VERY MATCH!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1464" y="361950"/>
              <a:ext cx="627203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THANK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YOU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VERY MATCH!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7EC3F-38A7-827B-8B6A-12B66B3E428C}"/>
              </a:ext>
            </a:extLst>
          </p:cNvPr>
          <p:cNvSpPr txBox="1"/>
          <p:nvPr/>
        </p:nvSpPr>
        <p:spPr>
          <a:xfrm>
            <a:off x="9163799" y="6250572"/>
            <a:ext cx="302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대덕인재개발원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305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호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조 최종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B0315-E522-81E1-D166-0086C7286F43}"/>
              </a:ext>
            </a:extLst>
          </p:cNvPr>
          <p:cNvSpPr txBox="1"/>
          <p:nvPr/>
        </p:nvSpPr>
        <p:spPr>
          <a:xfrm>
            <a:off x="871378" y="4751663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구직 시스템 웹 프로젝트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55F5D-0C35-85D5-ECF0-F29E4B5C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7" y="2517624"/>
            <a:ext cx="3544254" cy="2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기대효과</a:t>
              </a:r>
            </a:p>
          </p:txBody>
        </p:sp>
      </p:grp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3B48114-BCDE-2521-AA0C-BD045E39C4C2}"/>
              </a:ext>
            </a:extLst>
          </p:cNvPr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E253F01-AAD4-A04C-683C-A2C0B6E84658}"/>
              </a:ext>
            </a:extLst>
          </p:cNvPr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E088672-9831-EBF3-C8E4-E7D01F15109B}"/>
              </a:ext>
            </a:extLst>
          </p:cNvPr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16A42EC-1828-540D-20C4-02ED338C2313}"/>
              </a:ext>
            </a:extLst>
          </p:cNvPr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D4BC8A6-1B02-6B36-1F46-A47EA87625A7}"/>
              </a:ext>
            </a:extLst>
          </p:cNvPr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9F7105-90BC-46EA-B02C-ADEE7ADB7C99}"/>
              </a:ext>
            </a:extLst>
          </p:cNvPr>
          <p:cNvSpPr txBox="1"/>
          <p:nvPr/>
        </p:nvSpPr>
        <p:spPr>
          <a:xfrm>
            <a:off x="5644350" y="307445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6EB57F-CABA-EDCA-6A5B-7E4764481696}"/>
              </a:ext>
            </a:extLst>
          </p:cNvPr>
          <p:cNvSpPr txBox="1"/>
          <p:nvPr/>
        </p:nvSpPr>
        <p:spPr>
          <a:xfrm>
            <a:off x="7000728" y="434834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F3926D-9020-8129-0A73-956CCC4F958C}"/>
              </a:ext>
            </a:extLst>
          </p:cNvPr>
          <p:cNvSpPr txBox="1"/>
          <p:nvPr/>
        </p:nvSpPr>
        <p:spPr>
          <a:xfrm>
            <a:off x="8385230" y="30685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72F4AB-3C8B-9199-2E17-388D091E8D22}"/>
              </a:ext>
            </a:extLst>
          </p:cNvPr>
          <p:cNvSpPr txBox="1"/>
          <p:nvPr/>
        </p:nvSpPr>
        <p:spPr>
          <a:xfrm>
            <a:off x="2447103" y="3074453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 다면평가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9F328-22E7-870C-7F6F-4C080AAB71CA}"/>
              </a:ext>
            </a:extLst>
          </p:cNvPr>
          <p:cNvSpPr txBox="1"/>
          <p:nvPr/>
        </p:nvSpPr>
        <p:spPr>
          <a:xfrm>
            <a:off x="3738659" y="4348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 시스템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6B126-1936-745F-EE1D-411050529F49}"/>
              </a:ext>
            </a:extLst>
          </p:cNvPr>
          <p:cNvSpPr txBox="1"/>
          <p:nvPr/>
        </p:nvSpPr>
        <p:spPr>
          <a:xfrm>
            <a:off x="1373896" y="155775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체계적인 채용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E14968-9233-676B-4B76-84708D3D4F85}"/>
              </a:ext>
            </a:extLst>
          </p:cNvPr>
          <p:cNvGrpSpPr/>
          <p:nvPr/>
        </p:nvGrpSpPr>
        <p:grpSpPr>
          <a:xfrm>
            <a:off x="1477015" y="2020947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EAB4223-AA4D-4423-2370-4E432A59BB21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78F82438-6998-564E-BE49-B79A29412DC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2FC7111F-51F0-0EDD-62E2-C9EA58690D0F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3D177E-9F39-0180-59CF-3B9040005A4B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C8C5CB-C61E-B463-F660-93AD5E372548}"/>
              </a:ext>
            </a:extLst>
          </p:cNvPr>
          <p:cNvSpPr txBox="1"/>
          <p:nvPr/>
        </p:nvSpPr>
        <p:spPr>
          <a:xfrm>
            <a:off x="2207708" y="5431353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부정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비리 타파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2F3A3B-239B-4AC7-4616-28FDC7BE47CB}"/>
              </a:ext>
            </a:extLst>
          </p:cNvPr>
          <p:cNvGrpSpPr/>
          <p:nvPr/>
        </p:nvGrpSpPr>
        <p:grpSpPr>
          <a:xfrm flipV="1">
            <a:off x="2310827" y="5300248"/>
            <a:ext cx="2043700" cy="594300"/>
            <a:chOff x="2820400" y="3897565"/>
            <a:chExt cx="2043700" cy="63400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98B00A-BD29-6939-2797-BC61EB71A7AB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7" name="직선 연결선 30">
                <a:extLst>
                  <a:ext uri="{FF2B5EF4-FFF2-40B4-BE49-F238E27FC236}">
                    <a16:creationId xmlns:a16="http://schemas.microsoft.com/office/drawing/2014/main" id="{ECB8FBFB-91A2-939A-4A55-3F182C2DC780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21">
                <a:extLst>
                  <a:ext uri="{FF2B5EF4-FFF2-40B4-BE49-F238E27FC236}">
                    <a16:creationId xmlns:a16="http://schemas.microsoft.com/office/drawing/2014/main" id="{80CA2F40-95B7-354D-3550-E53988CC1723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6FB9A1-8356-F6C4-90BB-E06C97516BBA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7969813-67C1-D43C-974F-AA8B7B5677FE}"/>
              </a:ext>
            </a:extLst>
          </p:cNvPr>
          <p:cNvSpPr txBox="1"/>
          <p:nvPr/>
        </p:nvSpPr>
        <p:spPr>
          <a:xfrm>
            <a:off x="4016446" y="1343656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구직자 불안 해소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E7FA428-4A3B-2359-9B76-4E8FF41F5ED4}"/>
              </a:ext>
            </a:extLst>
          </p:cNvPr>
          <p:cNvGrpSpPr/>
          <p:nvPr/>
        </p:nvGrpSpPr>
        <p:grpSpPr>
          <a:xfrm>
            <a:off x="4119565" y="1806850"/>
            <a:ext cx="2043700" cy="634001"/>
            <a:chOff x="2820400" y="3897565"/>
            <a:chExt cx="2043700" cy="63400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41B7F7A-8065-3640-7B3A-721E8004187C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63" name="직선 연결선 30">
                <a:extLst>
                  <a:ext uri="{FF2B5EF4-FFF2-40B4-BE49-F238E27FC236}">
                    <a16:creationId xmlns:a16="http://schemas.microsoft.com/office/drawing/2014/main" id="{12CF7015-DD6C-F393-702C-5AB2BAA10DF7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21">
                <a:extLst>
                  <a:ext uri="{FF2B5EF4-FFF2-40B4-BE49-F238E27FC236}">
                    <a16:creationId xmlns:a16="http://schemas.microsoft.com/office/drawing/2014/main" id="{61C7B3E3-6AB8-6F40-A7A7-4B5C70AB771D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9455D-201A-D60C-A75D-DE646332377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01C71CD-EBB8-3610-732E-2915B03B841E}"/>
              </a:ext>
            </a:extLst>
          </p:cNvPr>
          <p:cNvSpPr txBox="1"/>
          <p:nvPr/>
        </p:nvSpPr>
        <p:spPr>
          <a:xfrm flipH="1">
            <a:off x="7779630" y="5676232"/>
            <a:ext cx="199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기술 능력 향상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41D4DF9-E7A7-CA75-6FB6-5D1A96CF94F8}"/>
              </a:ext>
            </a:extLst>
          </p:cNvPr>
          <p:cNvGrpSpPr/>
          <p:nvPr/>
        </p:nvGrpSpPr>
        <p:grpSpPr>
          <a:xfrm flipH="1" flipV="1">
            <a:off x="7369894" y="5534313"/>
            <a:ext cx="2007785" cy="594300"/>
            <a:chOff x="2820400" y="3897565"/>
            <a:chExt cx="2043700" cy="63400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77E5350-C3C6-230B-35C1-45474C45630F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75" name="직선 연결선 30">
                <a:extLst>
                  <a:ext uri="{FF2B5EF4-FFF2-40B4-BE49-F238E27FC236}">
                    <a16:creationId xmlns:a16="http://schemas.microsoft.com/office/drawing/2014/main" id="{1BED4B6A-DE9F-AD89-B8D5-AF3FF2A88DA9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21">
                <a:extLst>
                  <a:ext uri="{FF2B5EF4-FFF2-40B4-BE49-F238E27FC236}">
                    <a16:creationId xmlns:a16="http://schemas.microsoft.com/office/drawing/2014/main" id="{F216809C-33F1-4755-DAF1-68AAC828E194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1D57-0CCF-E7F6-5172-B1D1DFB43B0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5A9BB8-D404-0D6A-AE69-5C5C49997B41}"/>
              </a:ext>
            </a:extLst>
          </p:cNvPr>
          <p:cNvSpPr txBox="1"/>
          <p:nvPr/>
        </p:nvSpPr>
        <p:spPr>
          <a:xfrm flipH="1">
            <a:off x="9186093" y="1473053"/>
            <a:ext cx="21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적성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적합도 향상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DDBD82-D3B2-C4BC-0B00-927195703C4C}"/>
              </a:ext>
            </a:extLst>
          </p:cNvPr>
          <p:cNvGrpSpPr/>
          <p:nvPr/>
        </p:nvGrpSpPr>
        <p:grpSpPr>
          <a:xfrm flipH="1">
            <a:off x="8818983" y="1951234"/>
            <a:ext cx="1896001" cy="634001"/>
            <a:chOff x="2820400" y="3897565"/>
            <a:chExt cx="2043700" cy="63400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8235109-BAFD-1037-6D15-E375D0BB4677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81" name="직선 연결선 30">
                <a:extLst>
                  <a:ext uri="{FF2B5EF4-FFF2-40B4-BE49-F238E27FC236}">
                    <a16:creationId xmlns:a16="http://schemas.microsoft.com/office/drawing/2014/main" id="{B9C1D044-A2AF-03C9-022B-84B8F93EC8F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21">
                <a:extLst>
                  <a:ext uri="{FF2B5EF4-FFF2-40B4-BE49-F238E27FC236}">
                    <a16:creationId xmlns:a16="http://schemas.microsoft.com/office/drawing/2014/main" id="{4AE849C6-2FC0-93F5-96DB-F0AC4FFD40DA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9689C3A-BF15-CBE9-8FDF-3AA0F6ED0272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265" y="168275"/>
            <a:ext cx="5887484" cy="6447919"/>
            <a:chOff x="6819265" y="168275"/>
            <a:chExt cx="5887484" cy="6447919"/>
          </a:xfrm>
        </p:grpSpPr>
        <p:sp>
          <p:nvSpPr>
            <p:cNvPr id="4" name="텍스트 상자 3"/>
            <p:cNvSpPr txBox="1">
              <a:spLocks/>
            </p:cNvSpPr>
            <p:nvPr/>
          </p:nvSpPr>
          <p:spPr>
            <a:xfrm>
              <a:off x="8463280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4">
                      <a:alpha val="20017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4">
                    <a:alpha val="20017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>
              <a:off x="6819265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2">
                      <a:alpha val="60052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2">
                    <a:alpha val="60052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</p:grpSp>
      <p:sp>
        <p:nvSpPr>
          <p:cNvPr id="6" name="텍스트 상자 5"/>
          <p:cNvSpPr txBox="1">
            <a:spLocks/>
          </p:cNvSpPr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33400" y="3549650"/>
            <a:ext cx="199926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</a:t>
            </a:r>
            <a:r>
              <a:rPr 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및</a:t>
            </a:r>
            <a:r>
              <a:rPr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역할</a:t>
            </a:r>
            <a:endParaRPr lang="ko-KR" altLang="en-US" sz="3200" spc="300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489585" y="3392805"/>
            <a:ext cx="697547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>
            <a:spLocks/>
          </p:cNvSpPr>
          <p:nvPr/>
        </p:nvSpPr>
        <p:spPr>
          <a:xfrm>
            <a:off x="5175250" y="3089910"/>
            <a:ext cx="184731" cy="25391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solidFill>
                <a:srgbClr val="000000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도형 11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12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720" y="351790"/>
            <a:ext cx="1654620" cy="678537"/>
            <a:chOff x="1188720" y="351790"/>
            <a:chExt cx="1654620" cy="678537"/>
          </a:xfrm>
        </p:grpSpPr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1188720" y="351790"/>
              <a:ext cx="1654620" cy="27699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002 팀소개 및 역할 소개</a:t>
              </a:r>
              <a:endParaRPr lang="ko-KR" altLang="en-US" sz="1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1224280" y="599440"/>
              <a:ext cx="1608133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땡큐베리매치</a:t>
              </a:r>
              <a:endParaRPr lang="ko-KR" altLang="en-US" sz="2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70188"/>
              </p:ext>
            </p:extLst>
          </p:nvPr>
        </p:nvGraphicFramePr>
        <p:xfrm>
          <a:off x="1383665" y="3446780"/>
          <a:ext cx="1473200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최경수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PL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프로젝트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총괄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40244"/>
              </p:ext>
            </p:extLst>
          </p:nvPr>
        </p:nvGraphicFramePr>
        <p:xfrm>
          <a:off x="4625975" y="3446780"/>
          <a:ext cx="153352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양서연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DA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DB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&amp;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ERD모델링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62991"/>
              </p:ext>
            </p:extLst>
          </p:nvPr>
        </p:nvGraphicFramePr>
        <p:xfrm>
          <a:off x="7921625" y="3446780"/>
          <a:ext cx="1533525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임채리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BA 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비즈니스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관점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프로세스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46031"/>
              </p:ext>
            </p:extLst>
          </p:nvPr>
        </p:nvGraphicFramePr>
        <p:xfrm>
          <a:off x="9534525" y="3446780"/>
          <a:ext cx="154495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윤</a:t>
                      </a: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호연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UA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화면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설계&amp;구현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04132"/>
              </p:ext>
            </p:extLst>
          </p:nvPr>
        </p:nvGraphicFramePr>
        <p:xfrm>
          <a:off x="3012440" y="3446780"/>
          <a:ext cx="1533525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허근주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TA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하드웨어&amp;네트워크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구축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31271"/>
              </p:ext>
            </p:extLst>
          </p:nvPr>
        </p:nvGraphicFramePr>
        <p:xfrm>
          <a:off x="6239510" y="3446780"/>
          <a:ext cx="153352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박형준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AA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공통업무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</a:t>
            </a:r>
            <a:r>
              <a:rPr lang="ko-KR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858201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주요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0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30885" y="4614545"/>
            <a:ext cx="2493010" cy="1092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 일정 및 현황 조회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공고 열람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이력서를 통한 입사지원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시스템 이용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유료상품 이용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519805" y="4613910"/>
            <a:ext cx="2493010" cy="1092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일정 및 현황 등록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구인공고 등록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채용과정 다면평가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기업 투명도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화상면접 실시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6457315" y="4613910"/>
            <a:ext cx="2493010" cy="6921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유료 상품 컨텐츠 제공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컨텐츠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수익금 정산 및 통계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74115" y="351790"/>
            <a:ext cx="1212369" cy="690602"/>
            <a:chOff x="1174115" y="351790"/>
            <a:chExt cx="1212369" cy="690602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174115" y="611505"/>
              <a:ext cx="1204176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역할 소개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7" name="그룹 15"/>
          <p:cNvGrpSpPr>
            <a:grpSpLocks/>
          </p:cNvGrpSpPr>
          <p:nvPr/>
        </p:nvGrpSpPr>
        <p:grpSpPr>
          <a:xfrm>
            <a:off x="655955" y="2073275"/>
            <a:ext cx="1797685" cy="1797685"/>
            <a:chOff x="655955" y="2073275"/>
            <a:chExt cx="1797685" cy="179768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 rot="2700000">
              <a:off x="655955" y="207327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836295" y="256413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5" name="텍스트 상자 13"/>
            <p:cNvSpPr txBox="1">
              <a:spLocks/>
            </p:cNvSpPr>
            <p:nvPr/>
          </p:nvSpPr>
          <p:spPr>
            <a:xfrm>
              <a:off x="1035191" y="3061335"/>
              <a:ext cx="1021433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SEEKER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8" name="그룹 19"/>
          <p:cNvGrpSpPr>
            <a:grpSpLocks/>
          </p:cNvGrpSpPr>
          <p:nvPr/>
        </p:nvGrpSpPr>
        <p:grpSpPr>
          <a:xfrm>
            <a:off x="3639185" y="2056765"/>
            <a:ext cx="1797685" cy="1797685"/>
            <a:chOff x="3639185" y="2056765"/>
            <a:chExt cx="1797685" cy="1797685"/>
          </a:xfrm>
        </p:grpSpPr>
        <p:sp>
          <p:nvSpPr>
            <p:cNvPr id="39" name="도형 16"/>
            <p:cNvSpPr>
              <a:spLocks/>
            </p:cNvSpPr>
            <p:nvPr/>
          </p:nvSpPr>
          <p:spPr>
            <a:xfrm rot="2700000">
              <a:off x="3639185" y="205676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0" name="텍스트 상자 17"/>
            <p:cNvSpPr txBox="1">
              <a:spLocks/>
            </p:cNvSpPr>
            <p:nvPr/>
          </p:nvSpPr>
          <p:spPr>
            <a:xfrm>
              <a:off x="3819525" y="254762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1" name="텍스트 상자 18"/>
            <p:cNvSpPr txBox="1">
              <a:spLocks/>
            </p:cNvSpPr>
            <p:nvPr/>
          </p:nvSpPr>
          <p:spPr>
            <a:xfrm>
              <a:off x="3874938" y="3059430"/>
              <a:ext cx="1337609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INCRUITER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42" name="그룹 23"/>
          <p:cNvGrpSpPr>
            <a:grpSpLocks/>
          </p:cNvGrpSpPr>
          <p:nvPr/>
        </p:nvGrpSpPr>
        <p:grpSpPr>
          <a:xfrm>
            <a:off x="6605905" y="2069465"/>
            <a:ext cx="1797685" cy="1797685"/>
            <a:chOff x="6605905" y="2069465"/>
            <a:chExt cx="1797685" cy="1797685"/>
          </a:xfrm>
        </p:grpSpPr>
        <p:sp>
          <p:nvSpPr>
            <p:cNvPr id="43" name="도형 20"/>
            <p:cNvSpPr>
              <a:spLocks/>
            </p:cNvSpPr>
            <p:nvPr/>
          </p:nvSpPr>
          <p:spPr>
            <a:xfrm rot="2700000">
              <a:off x="6605905" y="206946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4" name="텍스트 상자 21"/>
            <p:cNvSpPr txBox="1">
              <a:spLocks/>
            </p:cNvSpPr>
            <p:nvPr/>
          </p:nvSpPr>
          <p:spPr>
            <a:xfrm>
              <a:off x="6786245" y="256032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5" name="텍스트 상자 22"/>
            <p:cNvSpPr txBox="1">
              <a:spLocks/>
            </p:cNvSpPr>
            <p:nvPr/>
          </p:nvSpPr>
          <p:spPr>
            <a:xfrm>
              <a:off x="6987979" y="2998470"/>
              <a:ext cx="1044966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EXPERT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46" name="그룹 27"/>
          <p:cNvGrpSpPr>
            <a:grpSpLocks/>
          </p:cNvGrpSpPr>
          <p:nvPr/>
        </p:nvGrpSpPr>
        <p:grpSpPr>
          <a:xfrm>
            <a:off x="9573895" y="2067560"/>
            <a:ext cx="1797685" cy="1797685"/>
            <a:chOff x="9573895" y="2067560"/>
            <a:chExt cx="1797685" cy="1797685"/>
          </a:xfrm>
        </p:grpSpPr>
        <p:sp>
          <p:nvSpPr>
            <p:cNvPr id="47" name="도형 24"/>
            <p:cNvSpPr>
              <a:spLocks/>
            </p:cNvSpPr>
            <p:nvPr/>
          </p:nvSpPr>
          <p:spPr>
            <a:xfrm rot="2700000">
              <a:off x="9573895" y="2067560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25"/>
            <p:cNvSpPr txBox="1">
              <a:spLocks/>
            </p:cNvSpPr>
            <p:nvPr/>
          </p:nvSpPr>
          <p:spPr>
            <a:xfrm>
              <a:off x="9754235" y="2558415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9" name="텍스트 상자 26"/>
            <p:cNvSpPr txBox="1">
              <a:spLocks/>
            </p:cNvSpPr>
            <p:nvPr/>
          </p:nvSpPr>
          <p:spPr>
            <a:xfrm>
              <a:off x="9681845" y="2996565"/>
              <a:ext cx="1593215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ADMINISTER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0" name="텍스트 상자 28"/>
          <p:cNvSpPr txBox="1">
            <a:spLocks/>
          </p:cNvSpPr>
          <p:nvPr/>
        </p:nvSpPr>
        <p:spPr>
          <a:xfrm>
            <a:off x="9439275" y="4612005"/>
            <a:ext cx="249301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계정 관리 및 권한 설정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커뮤니티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계좌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en-US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문의사항 관리</a:t>
            </a:r>
          </a:p>
        </p:txBody>
      </p:sp>
      <p:cxnSp>
        <p:nvCxnSpPr>
          <p:cNvPr id="51" name="도형 29"/>
          <p:cNvCxnSpPr/>
          <p:nvPr/>
        </p:nvCxnSpPr>
        <p:spPr>
          <a:xfrm>
            <a:off x="445135" y="4250055"/>
            <a:ext cx="1115314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30"/>
          <p:cNvCxnSpPr/>
          <p:nvPr/>
        </p:nvCxnSpPr>
        <p:spPr>
          <a:xfrm flipV="1">
            <a:off x="2983865" y="4462145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31"/>
          <p:cNvCxnSpPr/>
          <p:nvPr/>
        </p:nvCxnSpPr>
        <p:spPr>
          <a:xfrm flipV="1">
            <a:off x="5995670" y="4460240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32"/>
          <p:cNvCxnSpPr/>
          <p:nvPr/>
        </p:nvCxnSpPr>
        <p:spPr>
          <a:xfrm flipV="1">
            <a:off x="8963025" y="4458335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도형 33"/>
          <p:cNvSpPr>
            <a:spLocks/>
          </p:cNvSpPr>
          <p:nvPr/>
        </p:nvSpPr>
        <p:spPr>
          <a:xfrm>
            <a:off x="398780" y="468376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도형 35"/>
          <p:cNvSpPr>
            <a:spLocks/>
          </p:cNvSpPr>
          <p:nvPr/>
        </p:nvSpPr>
        <p:spPr>
          <a:xfrm>
            <a:off x="3218815" y="469646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도형 37"/>
          <p:cNvSpPr>
            <a:spLocks/>
          </p:cNvSpPr>
          <p:nvPr/>
        </p:nvSpPr>
        <p:spPr>
          <a:xfrm>
            <a:off x="6156960" y="4679315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8" name="도형 38"/>
          <p:cNvSpPr>
            <a:spLocks/>
          </p:cNvSpPr>
          <p:nvPr/>
        </p:nvSpPr>
        <p:spPr>
          <a:xfrm>
            <a:off x="9124315" y="467741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2279015" cy="690245"/>
            <a:chOff x="1174115" y="351790"/>
            <a:chExt cx="2279015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227901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채용 과정 다면평가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41"/>
          <p:cNvGrpSpPr>
            <a:grpSpLocks/>
          </p:cNvGrpSpPr>
          <p:nvPr/>
        </p:nvGrpSpPr>
        <p:grpSpPr>
          <a:xfrm>
            <a:off x="400050" y="3105785"/>
            <a:ext cx="1701800" cy="1701800"/>
            <a:chOff x="400050" y="3105785"/>
            <a:chExt cx="1701800" cy="1701800"/>
          </a:xfrm>
        </p:grpSpPr>
        <p:sp>
          <p:nvSpPr>
            <p:cNvPr id="30" name="도형 39"/>
            <p:cNvSpPr>
              <a:spLocks/>
            </p:cNvSpPr>
            <p:nvPr/>
          </p:nvSpPr>
          <p:spPr>
            <a:xfrm>
              <a:off x="400050" y="310578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1" name="텍스트 상자 40"/>
            <p:cNvSpPr txBox="1">
              <a:spLocks/>
            </p:cNvSpPr>
            <p:nvPr/>
          </p:nvSpPr>
          <p:spPr>
            <a:xfrm>
              <a:off x="804545" y="37293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33" name="도형 42"/>
          <p:cNvSpPr>
            <a:spLocks/>
          </p:cNvSpPr>
          <p:nvPr/>
        </p:nvSpPr>
        <p:spPr>
          <a:xfrm>
            <a:off x="3405505" y="2265045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도형 43"/>
          <p:cNvSpPr>
            <a:spLocks/>
          </p:cNvSpPr>
          <p:nvPr/>
        </p:nvSpPr>
        <p:spPr>
          <a:xfrm>
            <a:off x="3390900" y="310896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5" name="도형 44"/>
          <p:cNvSpPr>
            <a:spLocks/>
          </p:cNvSpPr>
          <p:nvPr/>
        </p:nvSpPr>
        <p:spPr>
          <a:xfrm>
            <a:off x="3390900" y="393319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도형 45"/>
          <p:cNvSpPr>
            <a:spLocks/>
          </p:cNvSpPr>
          <p:nvPr/>
        </p:nvSpPr>
        <p:spPr>
          <a:xfrm>
            <a:off x="3405505" y="474218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도형 46"/>
          <p:cNvSpPr>
            <a:spLocks/>
          </p:cNvSpPr>
          <p:nvPr/>
        </p:nvSpPr>
        <p:spPr>
          <a:xfrm>
            <a:off x="3405505" y="553593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도형 47"/>
          <p:cNvSpPr>
            <a:spLocks/>
          </p:cNvSpPr>
          <p:nvPr/>
        </p:nvSpPr>
        <p:spPr>
          <a:xfrm>
            <a:off x="3405505" y="2267585"/>
            <a:ext cx="413258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도형 48"/>
          <p:cNvSpPr>
            <a:spLocks/>
          </p:cNvSpPr>
          <p:nvPr/>
        </p:nvSpPr>
        <p:spPr>
          <a:xfrm>
            <a:off x="3390900" y="3108960"/>
            <a:ext cx="366014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0" name="도형 49"/>
          <p:cNvSpPr>
            <a:spLocks/>
          </p:cNvSpPr>
          <p:nvPr/>
        </p:nvSpPr>
        <p:spPr>
          <a:xfrm>
            <a:off x="3390900" y="3933825"/>
            <a:ext cx="316103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1" name="도형 50"/>
          <p:cNvSpPr>
            <a:spLocks/>
          </p:cNvSpPr>
          <p:nvPr/>
        </p:nvSpPr>
        <p:spPr>
          <a:xfrm>
            <a:off x="3405505" y="4744085"/>
            <a:ext cx="275145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2" name="도형 51"/>
          <p:cNvSpPr>
            <a:spLocks/>
          </p:cNvSpPr>
          <p:nvPr/>
        </p:nvSpPr>
        <p:spPr>
          <a:xfrm>
            <a:off x="3390900" y="5528945"/>
            <a:ext cx="224853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3" name="텍스트 상자 52"/>
          <p:cNvSpPr txBox="1">
            <a:spLocks/>
          </p:cNvSpPr>
          <p:nvPr/>
        </p:nvSpPr>
        <p:spPr>
          <a:xfrm>
            <a:off x="8056245" y="311848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82%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4" name="텍스트 상자 53"/>
          <p:cNvSpPr txBox="1">
            <a:spLocks/>
          </p:cNvSpPr>
          <p:nvPr/>
        </p:nvSpPr>
        <p:spPr>
          <a:xfrm>
            <a:off x="8070850" y="2284095"/>
            <a:ext cx="69278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93</a:t>
            </a: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5" name="텍스트 상자 54"/>
          <p:cNvSpPr txBox="1">
            <a:spLocks/>
          </p:cNvSpPr>
          <p:nvPr/>
        </p:nvSpPr>
        <p:spPr>
          <a:xfrm>
            <a:off x="8056245" y="3952240"/>
            <a:ext cx="69024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68%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6" name="텍스트 상자 55"/>
          <p:cNvSpPr txBox="1">
            <a:spLocks/>
          </p:cNvSpPr>
          <p:nvPr/>
        </p:nvSpPr>
        <p:spPr>
          <a:xfrm>
            <a:off x="8070850" y="4767580"/>
            <a:ext cx="662041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61%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7" name="텍스트 상자 56"/>
          <p:cNvSpPr txBox="1">
            <a:spLocks/>
          </p:cNvSpPr>
          <p:nvPr/>
        </p:nvSpPr>
        <p:spPr>
          <a:xfrm>
            <a:off x="8056245" y="552894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47%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59"/>
          <p:cNvGrpSpPr>
            <a:grpSpLocks/>
          </p:cNvGrpSpPr>
          <p:nvPr/>
        </p:nvGrpSpPr>
        <p:grpSpPr>
          <a:xfrm>
            <a:off x="10075545" y="3103880"/>
            <a:ext cx="1701800" cy="1701800"/>
            <a:chOff x="10075545" y="3103880"/>
            <a:chExt cx="1701800" cy="1701800"/>
          </a:xfrm>
        </p:grpSpPr>
        <p:sp>
          <p:nvSpPr>
            <p:cNvPr id="49" name="도형 57"/>
            <p:cNvSpPr>
              <a:spLocks/>
            </p:cNvSpPr>
            <p:nvPr/>
          </p:nvSpPr>
          <p:spPr>
            <a:xfrm>
              <a:off x="10075545" y="310388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0" name="텍스트 상자 58"/>
            <p:cNvSpPr txBox="1">
              <a:spLocks/>
            </p:cNvSpPr>
            <p:nvPr/>
          </p:nvSpPr>
          <p:spPr>
            <a:xfrm>
              <a:off x="10480040" y="372745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1" name="텍스트 상자 60"/>
          <p:cNvSpPr txBox="1">
            <a:spLocks/>
          </p:cNvSpPr>
          <p:nvPr/>
        </p:nvSpPr>
        <p:spPr>
          <a:xfrm>
            <a:off x="4853305" y="1378585"/>
            <a:ext cx="249301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0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다면평가 항목별 점수</a:t>
            </a:r>
            <a:endParaRPr lang="ko-KR" altLang="en-US" sz="20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2" name="도형 61"/>
          <p:cNvCxnSpPr/>
          <p:nvPr/>
        </p:nvCxnSpPr>
        <p:spPr>
          <a:xfrm flipV="1">
            <a:off x="3456940" y="1792605"/>
            <a:ext cx="5201285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62"/>
          <p:cNvSpPr txBox="1">
            <a:spLocks/>
          </p:cNvSpPr>
          <p:nvPr/>
        </p:nvSpPr>
        <p:spPr>
          <a:xfrm>
            <a:off x="3462020" y="189357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자기소개서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4" name="텍스트 상자 63"/>
          <p:cNvSpPr txBox="1">
            <a:spLocks/>
          </p:cNvSpPr>
          <p:nvPr/>
        </p:nvSpPr>
        <p:spPr>
          <a:xfrm>
            <a:off x="3460115" y="274828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1차 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5" name="텍스트 상자 64"/>
          <p:cNvSpPr txBox="1">
            <a:spLocks/>
          </p:cNvSpPr>
          <p:nvPr/>
        </p:nvSpPr>
        <p:spPr>
          <a:xfrm>
            <a:off x="3458210" y="3617595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필기시험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텍스트 상자 65"/>
          <p:cNvSpPr txBox="1">
            <a:spLocks/>
          </p:cNvSpPr>
          <p:nvPr/>
        </p:nvSpPr>
        <p:spPr>
          <a:xfrm>
            <a:off x="3456305" y="441325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역량평가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텍스트 상자 66"/>
          <p:cNvSpPr txBox="1">
            <a:spLocks/>
          </p:cNvSpPr>
          <p:nvPr/>
        </p:nvSpPr>
        <p:spPr>
          <a:xfrm>
            <a:off x="3454400" y="519430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최종면접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8" name="도형 67"/>
          <p:cNvCxnSpPr/>
          <p:nvPr/>
        </p:nvCxnSpPr>
        <p:spPr>
          <a:xfrm>
            <a:off x="2298700" y="3926840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68"/>
          <p:cNvCxnSpPr/>
          <p:nvPr/>
        </p:nvCxnSpPr>
        <p:spPr>
          <a:xfrm>
            <a:off x="8900795" y="3954145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69"/>
          <p:cNvSpPr txBox="1">
            <a:spLocks/>
          </p:cNvSpPr>
          <p:nvPr/>
        </p:nvSpPr>
        <p:spPr>
          <a:xfrm>
            <a:off x="2206625" y="3578225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입사지원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1" name="텍스트 상자 70"/>
          <p:cNvSpPr txBox="1">
            <a:spLocks/>
          </p:cNvSpPr>
          <p:nvPr/>
        </p:nvSpPr>
        <p:spPr>
          <a:xfrm>
            <a:off x="8823325" y="3576320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결과 확인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2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12458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유료상품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73"/>
          <p:cNvGrpSpPr>
            <a:grpSpLocks/>
          </p:cNvGrpSpPr>
          <p:nvPr/>
        </p:nvGrpSpPr>
        <p:grpSpPr>
          <a:xfrm>
            <a:off x="2484120" y="1658620"/>
            <a:ext cx="1701800" cy="1701800"/>
            <a:chOff x="2484120" y="1658620"/>
            <a:chExt cx="1701800" cy="1701800"/>
          </a:xfrm>
        </p:grpSpPr>
        <p:sp>
          <p:nvSpPr>
            <p:cNvPr id="33" name="도형 71"/>
            <p:cNvSpPr>
              <a:spLocks/>
            </p:cNvSpPr>
            <p:nvPr/>
          </p:nvSpPr>
          <p:spPr>
            <a:xfrm>
              <a:off x="2484120" y="165862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4" name="텍스트 상자 72"/>
            <p:cNvSpPr txBox="1">
              <a:spLocks/>
            </p:cNvSpPr>
            <p:nvPr/>
          </p:nvSpPr>
          <p:spPr>
            <a:xfrm>
              <a:off x="3006725" y="2282190"/>
              <a:ext cx="659130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회원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51" name="그룹 76"/>
          <p:cNvGrpSpPr>
            <a:grpSpLocks/>
          </p:cNvGrpSpPr>
          <p:nvPr/>
        </p:nvGrpSpPr>
        <p:grpSpPr>
          <a:xfrm>
            <a:off x="8007350" y="1656715"/>
            <a:ext cx="1701800" cy="1701800"/>
            <a:chOff x="8007350" y="1656715"/>
            <a:chExt cx="1701800" cy="1701800"/>
          </a:xfrm>
        </p:grpSpPr>
        <p:sp>
          <p:nvSpPr>
            <p:cNvPr id="52" name="도형 74"/>
            <p:cNvSpPr>
              <a:spLocks/>
            </p:cNvSpPr>
            <p:nvPr/>
          </p:nvSpPr>
          <p:spPr>
            <a:xfrm>
              <a:off x="8007350" y="165671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3" name="텍스트 상자 75"/>
            <p:cNvSpPr txBox="1">
              <a:spLocks/>
            </p:cNvSpPr>
            <p:nvPr/>
          </p:nvSpPr>
          <p:spPr>
            <a:xfrm>
              <a:off x="8411845" y="228028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54" name="도형 77"/>
          <p:cNvCxnSpPr/>
          <p:nvPr/>
        </p:nvCxnSpPr>
        <p:spPr>
          <a:xfrm>
            <a:off x="4396740" y="2198370"/>
            <a:ext cx="340487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78"/>
          <p:cNvSpPr txBox="1">
            <a:spLocks/>
          </p:cNvSpPr>
          <p:nvPr/>
        </p:nvSpPr>
        <p:spPr>
          <a:xfrm>
            <a:off x="4497070" y="1731010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및 유료 상품 컨텐츠 신청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6" name="도형 79"/>
          <p:cNvCxnSpPr/>
          <p:nvPr/>
        </p:nvCxnSpPr>
        <p:spPr>
          <a:xfrm flipH="1" flipV="1">
            <a:off x="4424045" y="3058795"/>
            <a:ext cx="3392170" cy="127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80"/>
          <p:cNvSpPr txBox="1">
            <a:spLocks/>
          </p:cNvSpPr>
          <p:nvPr/>
        </p:nvSpPr>
        <p:spPr>
          <a:xfrm>
            <a:off x="4495165" y="2615565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서비스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58" name="그룹 83"/>
          <p:cNvGrpSpPr>
            <a:grpSpLocks/>
          </p:cNvGrpSpPr>
          <p:nvPr/>
        </p:nvGrpSpPr>
        <p:grpSpPr>
          <a:xfrm>
            <a:off x="5216525" y="4805045"/>
            <a:ext cx="1701800" cy="1701800"/>
            <a:chOff x="5216525" y="4805045"/>
            <a:chExt cx="1701800" cy="1701800"/>
          </a:xfrm>
        </p:grpSpPr>
        <p:sp>
          <p:nvSpPr>
            <p:cNvPr id="59" name="도형 81"/>
            <p:cNvSpPr>
              <a:spLocks/>
            </p:cNvSpPr>
            <p:nvPr/>
          </p:nvSpPr>
          <p:spPr>
            <a:xfrm>
              <a:off x="5216525" y="480504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60" name="텍스트 상자 82"/>
            <p:cNvSpPr txBox="1">
              <a:spLocks/>
            </p:cNvSpPr>
            <p:nvPr/>
          </p:nvSpPr>
          <p:spPr>
            <a:xfrm>
              <a:off x="5621020" y="542861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61" name="도형 84"/>
          <p:cNvCxnSpPr/>
          <p:nvPr/>
        </p:nvCxnSpPr>
        <p:spPr>
          <a:xfrm>
            <a:off x="4077335" y="3604895"/>
            <a:ext cx="1256665" cy="12566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85"/>
          <p:cNvSpPr txBox="1">
            <a:spLocks/>
          </p:cNvSpPr>
          <p:nvPr/>
        </p:nvSpPr>
        <p:spPr>
          <a:xfrm rot="2700000">
            <a:off x="3133725" y="4135120"/>
            <a:ext cx="26581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이용료 지불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63" name="도형 86"/>
          <p:cNvCxnSpPr/>
          <p:nvPr/>
        </p:nvCxnSpPr>
        <p:spPr>
          <a:xfrm flipV="1">
            <a:off x="6840855" y="3501390"/>
            <a:ext cx="1286510" cy="128651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87"/>
          <p:cNvSpPr txBox="1">
            <a:spLocks/>
          </p:cNvSpPr>
          <p:nvPr/>
        </p:nvSpPr>
        <p:spPr>
          <a:xfrm rot="18900000">
            <a:off x="6427470" y="4044315"/>
            <a:ext cx="265747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수수료 공제 후 금액 지급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901700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투명도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5" name="그룹 90"/>
          <p:cNvGrpSpPr>
            <a:grpSpLocks/>
          </p:cNvGrpSpPr>
          <p:nvPr/>
        </p:nvGrpSpPr>
        <p:grpSpPr>
          <a:xfrm>
            <a:off x="760095" y="1614805"/>
            <a:ext cx="1703070" cy="1703070"/>
            <a:chOff x="760095" y="1614805"/>
            <a:chExt cx="1703070" cy="1703070"/>
          </a:xfrm>
        </p:grpSpPr>
        <p:sp>
          <p:nvSpPr>
            <p:cNvPr id="36" name="도형 88"/>
            <p:cNvSpPr>
              <a:spLocks/>
            </p:cNvSpPr>
            <p:nvPr/>
          </p:nvSpPr>
          <p:spPr>
            <a:xfrm>
              <a:off x="760095" y="161480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7" name="텍스트 상자 89"/>
            <p:cNvSpPr txBox="1">
              <a:spLocks/>
            </p:cNvSpPr>
            <p:nvPr/>
          </p:nvSpPr>
          <p:spPr>
            <a:xfrm>
              <a:off x="1164590" y="223837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8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9699"/>
              </p:ext>
            </p:extLst>
          </p:nvPr>
        </p:nvGraphicFramePr>
        <p:xfrm>
          <a:off x="4199890" y="1183005"/>
          <a:ext cx="7249160" cy="2544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채용횟수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근무형태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4대보험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평균 근속년수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야근빈도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업력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재무상태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내/외근 비율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" name="도형 100"/>
          <p:cNvCxnSpPr/>
          <p:nvPr/>
        </p:nvCxnSpPr>
        <p:spPr>
          <a:xfrm>
            <a:off x="2654935" y="2493010"/>
            <a:ext cx="1337310" cy="19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101"/>
          <p:cNvSpPr txBox="1">
            <a:spLocks/>
          </p:cNvSpPr>
          <p:nvPr/>
        </p:nvSpPr>
        <p:spPr>
          <a:xfrm>
            <a:off x="1748790" y="2052955"/>
            <a:ext cx="317309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입력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1" name="차트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59454"/>
              </p:ext>
            </p:extLst>
          </p:nvPr>
        </p:nvGraphicFramePr>
        <p:xfrm>
          <a:off x="5365750" y="4316730"/>
          <a:ext cx="4907915" cy="236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도형 11"/>
          <p:cNvCxnSpPr/>
          <p:nvPr/>
        </p:nvCxnSpPr>
        <p:spPr>
          <a:xfrm flipH="1">
            <a:off x="7814945" y="3826510"/>
            <a:ext cx="15875" cy="4438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12"/>
          <p:cNvCxnSpPr/>
          <p:nvPr/>
        </p:nvCxnSpPr>
        <p:spPr>
          <a:xfrm flipH="1">
            <a:off x="3486785" y="5453380"/>
            <a:ext cx="1597025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5"/>
          <p:cNvGrpSpPr>
            <a:grpSpLocks/>
          </p:cNvGrpSpPr>
          <p:nvPr/>
        </p:nvGrpSpPr>
        <p:grpSpPr>
          <a:xfrm>
            <a:off x="1467485" y="4626610"/>
            <a:ext cx="1703070" cy="1703070"/>
            <a:chOff x="1467485" y="4626610"/>
            <a:chExt cx="1703070" cy="1703070"/>
          </a:xfrm>
        </p:grpSpPr>
        <p:sp>
          <p:nvSpPr>
            <p:cNvPr id="45" name="도형 13"/>
            <p:cNvSpPr>
              <a:spLocks/>
            </p:cNvSpPr>
            <p:nvPr/>
          </p:nvSpPr>
          <p:spPr>
            <a:xfrm>
              <a:off x="1467485" y="4626610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텍스트 상자 14"/>
            <p:cNvSpPr txBox="1">
              <a:spLocks/>
            </p:cNvSpPr>
            <p:nvPr/>
          </p:nvSpPr>
          <p:spPr>
            <a:xfrm>
              <a:off x="1871980" y="525018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47" name="텍스트 상자 16"/>
          <p:cNvSpPr txBox="1">
            <a:spLocks/>
          </p:cNvSpPr>
          <p:nvPr/>
        </p:nvSpPr>
        <p:spPr>
          <a:xfrm>
            <a:off x="2721610" y="5020945"/>
            <a:ext cx="31730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880"/>
            <a:chOff x="1174115" y="351790"/>
            <a:chExt cx="1212369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902335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투명도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44" name="Group 5"/>
          <p:cNvGrpSpPr>
            <a:grpSpLocks/>
          </p:cNvGrpSpPr>
          <p:nvPr/>
        </p:nvGrpSpPr>
        <p:grpSpPr>
          <a:xfrm>
            <a:off x="994410" y="1937385"/>
            <a:ext cx="1703070" cy="1703070"/>
            <a:chOff x="994410" y="1937385"/>
            <a:chExt cx="1703070" cy="1703070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994410" y="193738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>
              <a:off x="1398905" y="25609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2" name="그룹 47"/>
          <p:cNvGrpSpPr>
            <a:grpSpLocks/>
          </p:cNvGrpSpPr>
          <p:nvPr/>
        </p:nvGrpSpPr>
        <p:grpSpPr>
          <a:xfrm>
            <a:off x="6701790" y="530860"/>
            <a:ext cx="2648585" cy="2648585"/>
            <a:chOff x="6701790" y="530860"/>
            <a:chExt cx="2648585" cy="2648585"/>
          </a:xfrm>
        </p:grpSpPr>
        <p:sp>
          <p:nvSpPr>
            <p:cNvPr id="47" name="도형 32"/>
            <p:cNvSpPr>
              <a:spLocks/>
            </p:cNvSpPr>
            <p:nvPr/>
          </p:nvSpPr>
          <p:spPr>
            <a:xfrm>
              <a:off x="6701790" y="530860"/>
              <a:ext cx="2648585" cy="2648585"/>
            </a:xfrm>
            <a:prstGeom prst="diamond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33"/>
            <p:cNvSpPr txBox="1">
              <a:spLocks/>
            </p:cNvSpPr>
            <p:nvPr/>
          </p:nvSpPr>
          <p:spPr>
            <a:xfrm>
              <a:off x="7338060" y="1644650"/>
              <a:ext cx="1445895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 시스템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5" name="그룹 50"/>
          <p:cNvGrpSpPr>
            <a:grpSpLocks/>
          </p:cNvGrpSpPr>
          <p:nvPr/>
        </p:nvGrpSpPr>
        <p:grpSpPr>
          <a:xfrm>
            <a:off x="4078605" y="3628390"/>
            <a:ext cx="7909560" cy="2653030"/>
            <a:chOff x="4078605" y="3628390"/>
            <a:chExt cx="7909560" cy="2653030"/>
          </a:xfrm>
        </p:grpSpPr>
        <p:grpSp>
          <p:nvGrpSpPr>
            <p:cNvPr id="56" name="그룹 41"/>
            <p:cNvGrpSpPr>
              <a:grpSpLocks/>
            </p:cNvGrpSpPr>
            <p:nvPr/>
          </p:nvGrpSpPr>
          <p:grpSpPr>
            <a:xfrm>
              <a:off x="4078605" y="3632835"/>
              <a:ext cx="2648585" cy="2648585"/>
              <a:chOff x="4078605" y="3632835"/>
              <a:chExt cx="2648585" cy="2648585"/>
            </a:xfrm>
          </p:grpSpPr>
          <p:sp>
            <p:nvSpPr>
              <p:cNvPr id="49" name="도형 34"/>
              <p:cNvSpPr>
                <a:spLocks/>
              </p:cNvSpPr>
              <p:nvPr/>
            </p:nvSpPr>
            <p:spPr>
              <a:xfrm>
                <a:off x="4078605" y="3632835"/>
                <a:ext cx="2648585" cy="264858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0" name="텍스트 상자 35"/>
              <p:cNvSpPr txBox="1">
                <a:spLocks/>
              </p:cNvSpPr>
              <p:nvPr/>
            </p:nvSpPr>
            <p:spPr>
              <a:xfrm>
                <a:off x="4587875" y="4760595"/>
                <a:ext cx="1678665" cy="430887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검색기록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7" name="그룹 42"/>
            <p:cNvGrpSpPr>
              <a:grpSpLocks/>
            </p:cNvGrpSpPr>
            <p:nvPr/>
          </p:nvGrpSpPr>
          <p:grpSpPr>
            <a:xfrm>
              <a:off x="6701790" y="3628390"/>
              <a:ext cx="2648585" cy="2648585"/>
              <a:chOff x="6701790" y="3628390"/>
              <a:chExt cx="2648585" cy="2648585"/>
            </a:xfrm>
          </p:grpSpPr>
          <p:sp>
            <p:nvSpPr>
              <p:cNvPr id="51" name="도형 36"/>
              <p:cNvSpPr>
                <a:spLocks/>
              </p:cNvSpPr>
              <p:nvPr/>
            </p:nvSpPr>
            <p:spPr>
              <a:xfrm>
                <a:off x="6701790" y="3628390"/>
                <a:ext cx="2648585" cy="2648585"/>
              </a:xfrm>
              <a:prstGeom prst="diamond">
                <a:avLst/>
              </a:prstGeom>
              <a:solidFill>
                <a:schemeClr val="accent6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2" name="텍스트 상자 37"/>
              <p:cNvSpPr txBox="1">
                <a:spLocks/>
              </p:cNvSpPr>
              <p:nvPr/>
            </p:nvSpPr>
            <p:spPr>
              <a:xfrm>
                <a:off x="7200900" y="4758690"/>
                <a:ext cx="1766570" cy="4305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공고 조회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5" name="그룹 40"/>
            <p:cNvGrpSpPr>
              <a:grpSpLocks/>
            </p:cNvGrpSpPr>
            <p:nvPr/>
          </p:nvGrpSpPr>
          <p:grpSpPr>
            <a:xfrm>
              <a:off x="9339580" y="3630295"/>
              <a:ext cx="2648585" cy="2648585"/>
              <a:chOff x="9339580" y="3630295"/>
              <a:chExt cx="2648585" cy="2648585"/>
            </a:xfrm>
          </p:grpSpPr>
          <p:sp>
            <p:nvSpPr>
              <p:cNvPr id="53" name="도형 38"/>
              <p:cNvSpPr>
                <a:spLocks/>
              </p:cNvSpPr>
              <p:nvPr/>
            </p:nvSpPr>
            <p:spPr>
              <a:xfrm>
                <a:off x="9339580" y="3630295"/>
                <a:ext cx="2648585" cy="2648585"/>
              </a:xfrm>
              <a:prstGeom prst="diamond">
                <a:avLst/>
              </a:prstGeom>
              <a:solidFill>
                <a:schemeClr val="accent3"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4" name="텍스트 상자 39"/>
              <p:cNvSpPr txBox="1">
                <a:spLocks/>
              </p:cNvSpPr>
              <p:nvPr/>
            </p:nvSpPr>
            <p:spPr>
              <a:xfrm>
                <a:off x="9857740" y="4756785"/>
                <a:ext cx="1678665" cy="430887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다면평가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</p:grpSp>
      <p:cxnSp>
        <p:nvCxnSpPr>
          <p:cNvPr id="64" name="도형 49"/>
          <p:cNvCxnSpPr/>
          <p:nvPr/>
        </p:nvCxnSpPr>
        <p:spPr>
          <a:xfrm flipV="1">
            <a:off x="5097145" y="3390265"/>
            <a:ext cx="5747385" cy="1270"/>
          </a:xfrm>
          <a:prstGeom prst="line">
            <a:avLst/>
          </a:prstGeom>
          <a:ln w="28575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51"/>
          <p:cNvCxnSpPr/>
          <p:nvPr/>
        </p:nvCxnSpPr>
        <p:spPr>
          <a:xfrm flipV="1">
            <a:off x="2969260" y="1891030"/>
            <a:ext cx="3428365" cy="73977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52"/>
          <p:cNvSpPr txBox="1">
            <a:spLocks/>
          </p:cNvSpPr>
          <p:nvPr/>
        </p:nvSpPr>
        <p:spPr>
          <a:xfrm rot="20880000">
            <a:off x="2915920" y="1849120"/>
            <a:ext cx="317246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및 유료 상품 컨텐츠 신청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68" name="도형 53"/>
          <p:cNvCxnSpPr/>
          <p:nvPr/>
        </p:nvCxnSpPr>
        <p:spPr>
          <a:xfrm flipH="1" flipV="1">
            <a:off x="2540635" y="3679190"/>
            <a:ext cx="1389380" cy="97536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54"/>
          <p:cNvSpPr txBox="1">
            <a:spLocks/>
          </p:cNvSpPr>
          <p:nvPr/>
        </p:nvSpPr>
        <p:spPr>
          <a:xfrm rot="2100000">
            <a:off x="2130425" y="4653915"/>
            <a:ext cx="317246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공고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94457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7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목 차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3A7CE9C7-EDF3-83B1-6B89-BA6C407A7AD4}"/>
              </a:ext>
            </a:extLst>
          </p:cNvPr>
          <p:cNvSpPr/>
          <p:nvPr/>
        </p:nvSpPr>
        <p:spPr>
          <a:xfrm>
            <a:off x="1578034" y="1213867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endParaRPr kumimoji="1" lang="en-US" altLang="ko-Kore-KR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ore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</a:p>
          <a:p>
            <a:pPr algn="ctr"/>
            <a:r>
              <a:rPr kumimoji="1" lang="ko-Kore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</a:t>
            </a:r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3" name="양쪽 중괄호 32">
            <a:extLst>
              <a:ext uri="{FF2B5EF4-FFF2-40B4-BE49-F238E27FC236}">
                <a16:creationId xmlns:a16="http://schemas.microsoft.com/office/drawing/2014/main" id="{9773A45E-5009-15A7-03D1-924126A90649}"/>
              </a:ext>
            </a:extLst>
          </p:cNvPr>
          <p:cNvSpPr/>
          <p:nvPr/>
        </p:nvSpPr>
        <p:spPr>
          <a:xfrm>
            <a:off x="1578028" y="2117920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 및 역할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양쪽 중괄호 33">
            <a:extLst>
              <a:ext uri="{FF2B5EF4-FFF2-40B4-BE49-F238E27FC236}">
                <a16:creationId xmlns:a16="http://schemas.microsoft.com/office/drawing/2014/main" id="{CB6AFB87-E900-B6E1-FCFE-B9C4AECCD33B}"/>
              </a:ext>
            </a:extLst>
          </p:cNvPr>
          <p:cNvSpPr/>
          <p:nvPr/>
        </p:nvSpPr>
        <p:spPr>
          <a:xfrm>
            <a:off x="1578028" y="2970662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003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기능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양쪽 중괄호 34">
            <a:extLst>
              <a:ext uri="{FF2B5EF4-FFF2-40B4-BE49-F238E27FC236}">
                <a16:creationId xmlns:a16="http://schemas.microsoft.com/office/drawing/2014/main" id="{DD2AB983-822D-D321-25D0-F1AAAEC362A8}"/>
              </a:ext>
            </a:extLst>
          </p:cNvPr>
          <p:cNvSpPr/>
          <p:nvPr/>
        </p:nvSpPr>
        <p:spPr>
          <a:xfrm>
            <a:off x="1578029" y="3846199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양쪽 중괄호 35">
            <a:extLst>
              <a:ext uri="{FF2B5EF4-FFF2-40B4-BE49-F238E27FC236}">
                <a16:creationId xmlns:a16="http://schemas.microsoft.com/office/drawing/2014/main" id="{20A4458E-C5AB-8471-D718-47E89ABB923A}"/>
              </a:ext>
            </a:extLst>
          </p:cNvPr>
          <p:cNvSpPr/>
          <p:nvPr/>
        </p:nvSpPr>
        <p:spPr>
          <a:xfrm>
            <a:off x="1578030" y="473333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7" name="양쪽 중괄호 36">
            <a:extLst>
              <a:ext uri="{FF2B5EF4-FFF2-40B4-BE49-F238E27FC236}">
                <a16:creationId xmlns:a16="http://schemas.microsoft.com/office/drawing/2014/main" id="{BC7E41B1-2132-B0C6-75D1-53ACB03D524B}"/>
              </a:ext>
            </a:extLst>
          </p:cNvPr>
          <p:cNvSpPr/>
          <p:nvPr/>
        </p:nvSpPr>
        <p:spPr>
          <a:xfrm>
            <a:off x="1578031" y="560078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678665" cy="690602"/>
            <a:chOff x="1174115" y="351790"/>
            <a:chExt cx="1678665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205779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004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678665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계획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EEA18EF-FA6E-6E81-7AEC-E5C13792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43919"/>
              </p:ext>
            </p:extLst>
          </p:nvPr>
        </p:nvGraphicFramePr>
        <p:xfrm>
          <a:off x="124460" y="2036728"/>
          <a:ext cx="5832729" cy="4680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E38A0F0F-5844-0407-9139-A321EAD8178F}"/>
              </a:ext>
            </a:extLst>
          </p:cNvPr>
          <p:cNvSpPr/>
          <p:nvPr/>
        </p:nvSpPr>
        <p:spPr>
          <a:xfrm>
            <a:off x="139854" y="3602308"/>
            <a:ext cx="4968621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E4F2F58F-ABF5-3EBB-AE43-6422A27C1645}"/>
              </a:ext>
            </a:extLst>
          </p:cNvPr>
          <p:cNvSpPr/>
          <p:nvPr/>
        </p:nvSpPr>
        <p:spPr>
          <a:xfrm rot="10798072">
            <a:off x="4314846" y="2837042"/>
            <a:ext cx="1620202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013C349-C8F4-23BE-D8EF-A05F4395543E}"/>
              </a:ext>
            </a:extLst>
          </p:cNvPr>
          <p:cNvSpPr txBox="1"/>
          <p:nvPr/>
        </p:nvSpPr>
        <p:spPr>
          <a:xfrm>
            <a:off x="2088373" y="3652281"/>
            <a:ext cx="1374094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 dirty="0">
                <a:solidFill>
                  <a:schemeClr val="accent1">
                    <a:alpha val="70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주제 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C10B81-0EDB-7EF8-41BE-E339224225AE}"/>
              </a:ext>
            </a:extLst>
          </p:cNvPr>
          <p:cNvSpPr/>
          <p:nvPr/>
        </p:nvSpPr>
        <p:spPr>
          <a:xfrm>
            <a:off x="138315" y="4476299"/>
            <a:ext cx="5796724" cy="54006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FA8C3970-73B3-A52D-A5A7-DCBA18EEC976}"/>
              </a:ext>
            </a:extLst>
          </p:cNvPr>
          <p:cNvSpPr/>
          <p:nvPr/>
        </p:nvSpPr>
        <p:spPr>
          <a:xfrm rot="10798072">
            <a:off x="5115027" y="3604977"/>
            <a:ext cx="828103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C9C98D0-73F5-3633-25A7-845A61A13A7B}"/>
              </a:ext>
            </a:extLst>
          </p:cNvPr>
          <p:cNvSpPr/>
          <p:nvPr/>
        </p:nvSpPr>
        <p:spPr>
          <a:xfrm>
            <a:off x="135236" y="6137690"/>
            <a:ext cx="3312414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A7736E-BD43-0B2F-5C49-C7C56C7B8504}"/>
              </a:ext>
            </a:extLst>
          </p:cNvPr>
          <p:cNvSpPr/>
          <p:nvPr/>
        </p:nvSpPr>
        <p:spPr>
          <a:xfrm>
            <a:off x="136775" y="5331047"/>
            <a:ext cx="5796724" cy="54006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1F7BE9DC-4650-8DA9-F720-32EE63E206D5}"/>
              </a:ext>
            </a:extLst>
          </p:cNvPr>
          <p:cNvSpPr txBox="1"/>
          <p:nvPr/>
        </p:nvSpPr>
        <p:spPr>
          <a:xfrm>
            <a:off x="2029107" y="4535892"/>
            <a:ext cx="1653017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783E94">
                    <a:alpha val="5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설계</a:t>
            </a:r>
          </a:p>
        </p:txBody>
      </p: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5FB4DE18-16D2-7269-3195-499C175182F2}"/>
              </a:ext>
            </a:extLst>
          </p:cNvPr>
          <p:cNvSpPr/>
          <p:nvPr/>
        </p:nvSpPr>
        <p:spPr>
          <a:xfrm rot="10798072">
            <a:off x="3468439" y="6145445"/>
            <a:ext cx="2484310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EBBA6F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764AF597-49A4-2DE9-F49C-9618875DA112}"/>
              </a:ext>
            </a:extLst>
          </p:cNvPr>
          <p:cNvSpPr/>
          <p:nvPr/>
        </p:nvSpPr>
        <p:spPr>
          <a:xfrm>
            <a:off x="4638992" y="852096"/>
            <a:ext cx="2914015" cy="39879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~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</a:t>
            </a:r>
            <a:endParaRPr kumimoji="1" lang="ko-Kore-KR" altLang="en-US" sz="36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BF07CEC-1956-15BC-AC37-8819C179D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20776"/>
              </p:ext>
            </p:extLst>
          </p:nvPr>
        </p:nvGraphicFramePr>
        <p:xfrm>
          <a:off x="6166423" y="2036728"/>
          <a:ext cx="5832729" cy="4680583"/>
        </p:xfrm>
        <a:graphic>
          <a:graphicData uri="http://schemas.openxmlformats.org/drawingml/2006/table">
            <a:tbl>
              <a:tblPr firstRow="1" bandRow="1"/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44BBDB2C-78C1-4486-C79B-30A3E1D4898F}"/>
              </a:ext>
            </a:extLst>
          </p:cNvPr>
          <p:cNvSpPr/>
          <p:nvPr/>
        </p:nvSpPr>
        <p:spPr>
          <a:xfrm>
            <a:off x="6179508" y="4463596"/>
            <a:ext cx="2484310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왼쪽/오른쪽 화살표[L] 58">
            <a:extLst>
              <a:ext uri="{FF2B5EF4-FFF2-40B4-BE49-F238E27FC236}">
                <a16:creationId xmlns:a16="http://schemas.microsoft.com/office/drawing/2014/main" id="{F0E5E29E-0DC0-C72D-105C-A5003B66607E}"/>
              </a:ext>
            </a:extLst>
          </p:cNvPr>
          <p:cNvSpPr/>
          <p:nvPr/>
        </p:nvSpPr>
        <p:spPr>
          <a:xfrm rot="10787933">
            <a:off x="9525071" y="4564277"/>
            <a:ext cx="808181" cy="10801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498E405C-5C8A-C64D-4DF1-EB8163453033}"/>
              </a:ext>
            </a:extLst>
          </p:cNvPr>
          <p:cNvSpPr txBox="1"/>
          <p:nvPr/>
        </p:nvSpPr>
        <p:spPr>
          <a:xfrm>
            <a:off x="9538190" y="4592621"/>
            <a:ext cx="742511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F0000">
                    <a:alpha val="6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발표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AB1A5D-9515-E073-C769-013F0EACB00E}"/>
              </a:ext>
            </a:extLst>
          </p:cNvPr>
          <p:cNvSpPr/>
          <p:nvPr/>
        </p:nvSpPr>
        <p:spPr>
          <a:xfrm>
            <a:off x="6190669" y="3628092"/>
            <a:ext cx="5796724" cy="54006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3057B9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F238ED-121C-3049-F5CF-DADB8691C8A9}"/>
              </a:ext>
            </a:extLst>
          </p:cNvPr>
          <p:cNvSpPr/>
          <p:nvPr/>
        </p:nvSpPr>
        <p:spPr>
          <a:xfrm>
            <a:off x="6189129" y="2856855"/>
            <a:ext cx="5796724" cy="54006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0010058A-A787-DB8E-49D6-59E0CA6018EC}"/>
              </a:ext>
            </a:extLst>
          </p:cNvPr>
          <p:cNvSpPr txBox="1"/>
          <p:nvPr/>
        </p:nvSpPr>
        <p:spPr>
          <a:xfrm>
            <a:off x="8131106" y="2872943"/>
            <a:ext cx="1653017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F843A">
                    <a:alpha val="7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구현</a:t>
            </a:r>
          </a:p>
        </p:txBody>
      </p:sp>
      <p:sp>
        <p:nvSpPr>
          <p:cNvPr id="71" name="왼쪽/오른쪽 화살표[L] 70">
            <a:extLst>
              <a:ext uri="{FF2B5EF4-FFF2-40B4-BE49-F238E27FC236}">
                <a16:creationId xmlns:a16="http://schemas.microsoft.com/office/drawing/2014/main" id="{90763DB0-59C5-DB12-2A07-735270699885}"/>
              </a:ext>
            </a:extLst>
          </p:cNvPr>
          <p:cNvSpPr/>
          <p:nvPr/>
        </p:nvSpPr>
        <p:spPr>
          <a:xfrm rot="10787933">
            <a:off x="8685640" y="4458596"/>
            <a:ext cx="808181" cy="10801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628E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F628E1">
                  <a:alpha val="60000"/>
                </a:srgbClr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975F1ED6-6F82-0B3B-8010-4A028AFEBD2F}"/>
              </a:ext>
            </a:extLst>
          </p:cNvPr>
          <p:cNvSpPr txBox="1"/>
          <p:nvPr/>
        </p:nvSpPr>
        <p:spPr>
          <a:xfrm>
            <a:off x="8438983" y="4516647"/>
            <a:ext cx="102143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628E1">
                    <a:alpha val="6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19581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29118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1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D725FB5-C739-5408-23F7-EB6374EA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6205"/>
              </p:ext>
            </p:extLst>
          </p:nvPr>
        </p:nvGraphicFramePr>
        <p:xfrm>
          <a:off x="606623" y="4326774"/>
          <a:ext cx="5094930" cy="238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3.6.1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HTML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ES6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28839"/>
                  </a:ext>
                </a:extLst>
              </a:tr>
            </a:tbl>
          </a:graphicData>
        </a:graphic>
      </p:graphicFrame>
      <p:graphicFrame>
        <p:nvGraphicFramePr>
          <p:cNvPr id="31" name="표 7">
            <a:extLst>
              <a:ext uri="{FF2B5EF4-FFF2-40B4-BE49-F238E27FC236}">
                <a16:creationId xmlns:a16="http://schemas.microsoft.com/office/drawing/2014/main" id="{28E01CBF-335E-E558-91BF-1A842372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80274"/>
              </p:ext>
            </p:extLst>
          </p:nvPr>
        </p:nvGraphicFramePr>
        <p:xfrm>
          <a:off x="6454594" y="2137150"/>
          <a:ext cx="5226420" cy="234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439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2218985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  <a:gridCol w="1355996">
                  <a:extLst>
                    <a:ext uri="{9D8B030D-6E8A-4147-A177-3AD203B41FA5}">
                      <a16:colId xmlns:a16="http://schemas.microsoft.com/office/drawing/2014/main" val="3895163361"/>
                    </a:ext>
                  </a:extLst>
                </a:gridCol>
              </a:tblGrid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589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IDE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 Tool Suite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5.2.5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Sql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Developer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17.4.1.54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UML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ERD Cloud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-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프로젝트관리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REDMINE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-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198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F3AAF8-D0C6-B1E5-DE20-579F6FD0D537}"/>
              </a:ext>
            </a:extLst>
          </p:cNvPr>
          <p:cNvSpPr txBox="1"/>
          <p:nvPr/>
        </p:nvSpPr>
        <p:spPr>
          <a:xfrm>
            <a:off x="8306784" y="1538104"/>
            <a:ext cx="119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Tools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077ED-68AF-B87D-A8A8-E68ABA0F4937}"/>
              </a:ext>
            </a:extLst>
          </p:cNvPr>
          <p:cNvSpPr txBox="1"/>
          <p:nvPr/>
        </p:nvSpPr>
        <p:spPr>
          <a:xfrm>
            <a:off x="2095145" y="3715187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Language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FD334-47F4-E66C-44B4-AC73DC6249F6}"/>
              </a:ext>
            </a:extLst>
          </p:cNvPr>
          <p:cNvSpPr txBox="1"/>
          <p:nvPr/>
        </p:nvSpPr>
        <p:spPr>
          <a:xfrm>
            <a:off x="1995245" y="1578562"/>
            <a:ext cx="218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Framwork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3202D3C-466F-2187-CBD7-ADE60CDF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8865"/>
              </p:ext>
            </p:extLst>
          </p:nvPr>
        </p:nvGraphicFramePr>
        <p:xfrm>
          <a:off x="642478" y="2137150"/>
          <a:ext cx="5094930" cy="142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4075391265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570445094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8423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4.3.25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1350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Tiles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3.0.8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91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62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549D9C-2F81-ED3E-8B06-0668CDAD6665}"/>
              </a:ext>
            </a:extLst>
          </p:cNvPr>
          <p:cNvSpPr txBox="1"/>
          <p:nvPr/>
        </p:nvSpPr>
        <p:spPr>
          <a:xfrm>
            <a:off x="2422959" y="1828432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ORM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FE1DD-3C37-C935-FF62-37F3282EBDA3}"/>
              </a:ext>
            </a:extLst>
          </p:cNvPr>
          <p:cNvSpPr txBox="1"/>
          <p:nvPr/>
        </p:nvSpPr>
        <p:spPr>
          <a:xfrm>
            <a:off x="2157277" y="3797401"/>
            <a:ext cx="1993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LIBRARY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9A7EB80-E086-4A8E-B4F4-2752986E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70661"/>
              </p:ext>
            </p:extLst>
          </p:nvPr>
        </p:nvGraphicFramePr>
        <p:xfrm>
          <a:off x="615140" y="2379307"/>
          <a:ext cx="5094930" cy="95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Mybatis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3.5.0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C950C5-8AC4-AA52-75A2-CADADC4B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35"/>
              </p:ext>
            </p:extLst>
          </p:nvPr>
        </p:nvGraphicFramePr>
        <p:xfrm>
          <a:off x="615140" y="4423524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jQuery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UX/UI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Bootstrap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iText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PDF 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파일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06D69C-7579-2A13-0E5E-C7F882234FEC}"/>
              </a:ext>
            </a:extLst>
          </p:cNvPr>
          <p:cNvSpPr txBox="1"/>
          <p:nvPr/>
        </p:nvSpPr>
        <p:spPr>
          <a:xfrm>
            <a:off x="8289749" y="1813611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DB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C6293EC-31C6-01B6-9E3D-E0D8FFAE2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47889"/>
              </p:ext>
            </p:extLst>
          </p:nvPr>
        </p:nvGraphicFramePr>
        <p:xfrm>
          <a:off x="6481930" y="2364486"/>
          <a:ext cx="5094930" cy="95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Oracle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12g XE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</a:tbl>
          </a:graphicData>
        </a:graphic>
      </p:graphicFrame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D760B4B7-6435-722F-174F-A7A86CB23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88377"/>
              </p:ext>
            </p:extLst>
          </p:nvPr>
        </p:nvGraphicFramePr>
        <p:xfrm>
          <a:off x="6481930" y="4419146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310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1698310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  <a:gridCol w="1698310">
                  <a:extLst>
                    <a:ext uri="{9D8B030D-6E8A-4147-A177-3AD203B41FA5}">
                      <a16:colId xmlns:a16="http://schemas.microsoft.com/office/drawing/2014/main" val="389516336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Tomcat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WAS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8.5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SVN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형상관리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5.1.1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Servlet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동적서비스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3.1.0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CCD8DD-E481-18DC-ABF4-766A3C66C3A6}"/>
              </a:ext>
            </a:extLst>
          </p:cNvPr>
          <p:cNvSpPr txBox="1"/>
          <p:nvPr/>
        </p:nvSpPr>
        <p:spPr>
          <a:xfrm>
            <a:off x="8298265" y="3868271"/>
            <a:ext cx="148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972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C75A4-9313-E177-B747-9BC798C962BD}"/>
              </a:ext>
            </a:extLst>
          </p:cNvPr>
          <p:cNvSpPr txBox="1"/>
          <p:nvPr/>
        </p:nvSpPr>
        <p:spPr>
          <a:xfrm>
            <a:off x="8603336" y="14897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7A7A92-9B2E-BF21-956D-CEE10265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25596"/>
              </p:ext>
            </p:extLst>
          </p:nvPr>
        </p:nvGraphicFramePr>
        <p:xfrm>
          <a:off x="6481930" y="21084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OAuth2.0 REST API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플랫폼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WebSocket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양방향 연결 스트림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한글 맞춤법 검사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맞춤법 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사람인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잡코리아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워크넷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직업정보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고용보험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입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.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퇴사비율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종업원수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OPENDART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재무정보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86E2D7E-FE68-7994-1FCB-74B3B1D76579}"/>
              </a:ext>
            </a:extLst>
          </p:cNvPr>
          <p:cNvSpPr txBox="1"/>
          <p:nvPr/>
        </p:nvSpPr>
        <p:spPr>
          <a:xfrm>
            <a:off x="2739054" y="14558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65CE0F-7253-0B86-05F0-32133F6E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97450"/>
              </p:ext>
            </p:extLst>
          </p:nvPr>
        </p:nvGraphicFramePr>
        <p:xfrm>
          <a:off x="617648" y="20745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이미지 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캡차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자동입력방지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FullCalendar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일정관리 달력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카카오페이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이니시스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결제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카카오지도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Pdfprint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프린트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Chart.js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차트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84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90A51-5701-E936-2E09-A23C5A40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15" y="1071094"/>
            <a:ext cx="7648987" cy="53295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8DA904-DED0-2343-6EDF-B5D96CEC0176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ED9510-9312-0468-40CE-B4846BF87D60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4B9EC-C39C-1264-F31C-6F8F28F06434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수행계획서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896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1F937-00AA-0104-8BBC-78CEAE7B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80" y="1284571"/>
            <a:ext cx="10287239" cy="4921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73C4F4-1A78-B8AA-F4F8-8B9688ABEB30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D3DD4-DA3D-0FEE-F4AE-FDB97245D03C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3C988-9450-B1FA-C92F-A7B553D4A43B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요구사항정의서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277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0587D-22DF-9144-7176-42E5442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2" y="1473960"/>
            <a:ext cx="11460916" cy="45661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82B467-5863-745E-FA60-6BC0704B7411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B8917D-8498-FCBC-2A4D-1EAD5CCAF6A0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E57134-8E16-EF5F-E655-B5DA50DA3BC1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단위업무정의서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95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475FC-6E28-1B96-F946-178BBF2B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93" y="1382073"/>
            <a:ext cx="4742661" cy="4824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6AF96-CEEF-DF85-A30D-24C3DBD8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073"/>
            <a:ext cx="5273396" cy="4824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6A685E-202E-0551-1BC9-F8CF3918F61A}"/>
              </a:ext>
            </a:extLst>
          </p:cNvPr>
          <p:cNvGrpSpPr/>
          <p:nvPr/>
        </p:nvGrpSpPr>
        <p:grpSpPr>
          <a:xfrm>
            <a:off x="1188881" y="351819"/>
            <a:ext cx="1915909" cy="660429"/>
            <a:chOff x="1188881" y="351819"/>
            <a:chExt cx="19159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A7A971-E131-6AF1-5029-EB7541B37027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A2FF86-7577-FEA4-E2B4-94A64B744C9E}"/>
                </a:ext>
              </a:extLst>
            </p:cNvPr>
            <p:cNvSpPr txBox="1"/>
            <p:nvPr/>
          </p:nvSpPr>
          <p:spPr>
            <a:xfrm>
              <a:off x="1188881" y="581361"/>
              <a:ext cx="19159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자료사전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4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47EB7-CA39-6073-DE3E-D611836AA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t="6652" r="13451" b="2074"/>
          <a:stretch/>
        </p:blipFill>
        <p:spPr>
          <a:xfrm>
            <a:off x="2403230" y="1004742"/>
            <a:ext cx="7385539" cy="55801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29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59805" cy="660429"/>
            <a:chOff x="1188881" y="351819"/>
            <a:chExt cx="1859805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598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9A2806-EC48-CDFD-5BAA-3129F35D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50" y="1420251"/>
            <a:ext cx="5799699" cy="4696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E737A-44BF-FDF5-E1DC-7B4E37070899}"/>
              </a:ext>
            </a:extLst>
          </p:cNvPr>
          <p:cNvSpPr txBox="1"/>
          <p:nvPr/>
        </p:nvSpPr>
        <p:spPr>
          <a:xfrm>
            <a:off x="3162282" y="144565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790362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05B099-5FBE-834B-A452-2DFE0EB9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85" y="1595145"/>
            <a:ext cx="7568121" cy="439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A2C0E-0752-6F52-C9F9-E79C3A8BDBB0}"/>
              </a:ext>
            </a:extLst>
          </p:cNvPr>
          <p:cNvSpPr txBox="1"/>
          <p:nvPr/>
        </p:nvSpPr>
        <p:spPr>
          <a:xfrm>
            <a:off x="2310885" y="1620546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기업</a:t>
            </a:r>
          </a:p>
        </p:txBody>
      </p:sp>
    </p:spTree>
    <p:extLst>
      <p:ext uri="{BB962C8B-B14F-4D97-AF65-F5344CB8AC3E}">
        <p14:creationId xmlns:p14="http://schemas.microsoft.com/office/powerpoint/2010/main" val="95697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755FD5F-5F44-1665-EE39-E1B9D285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7" y="2320099"/>
            <a:ext cx="9995725" cy="308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06CD11-DEB1-3DA0-DBFB-5000F9223371}"/>
              </a:ext>
            </a:extLst>
          </p:cNvPr>
          <p:cNvSpPr txBox="1"/>
          <p:nvPr/>
        </p:nvSpPr>
        <p:spPr>
          <a:xfrm>
            <a:off x="1188881" y="236497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공고</a:t>
            </a:r>
          </a:p>
        </p:txBody>
      </p:sp>
    </p:spTree>
    <p:extLst>
      <p:ext uri="{BB962C8B-B14F-4D97-AF65-F5344CB8AC3E}">
        <p14:creationId xmlns:p14="http://schemas.microsoft.com/office/powerpoint/2010/main" val="784488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9E6C61-34B4-D1BA-78C9-4EF87B50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619445"/>
            <a:ext cx="10870511" cy="4510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B30-9037-0DC8-76A2-76523D98DEF0}"/>
              </a:ext>
            </a:extLst>
          </p:cNvPr>
          <p:cNvSpPr txBox="1"/>
          <p:nvPr/>
        </p:nvSpPr>
        <p:spPr>
          <a:xfrm>
            <a:off x="749440" y="1616621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채용과정</a:t>
            </a:r>
            <a:endParaRPr lang="ko-KR" altLang="en-US" sz="1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9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DCE699B-9DB3-F590-7575-03AF5F44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82" y="1716206"/>
            <a:ext cx="8955636" cy="4336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833FD-6D94-45DA-ACE0-8743836524E6}"/>
              </a:ext>
            </a:extLst>
          </p:cNvPr>
          <p:cNvSpPr txBox="1"/>
          <p:nvPr/>
        </p:nvSpPr>
        <p:spPr>
          <a:xfrm>
            <a:off x="1661125" y="177568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전문가</a:t>
            </a:r>
          </a:p>
        </p:txBody>
      </p:sp>
    </p:spTree>
    <p:extLst>
      <p:ext uri="{BB962C8B-B14F-4D97-AF65-F5344CB8AC3E}">
        <p14:creationId xmlns:p14="http://schemas.microsoft.com/office/powerpoint/2010/main" val="12863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FC40B1C-637D-04B8-D5DE-3FCDE4E2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68" y="1607932"/>
            <a:ext cx="6482000" cy="4668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AEAC-9F4E-6A5D-077F-103EDDCFC495}"/>
              </a:ext>
            </a:extLst>
          </p:cNvPr>
          <p:cNvSpPr txBox="1"/>
          <p:nvPr/>
        </p:nvSpPr>
        <p:spPr>
          <a:xfrm>
            <a:off x="2313968" y="1699732"/>
            <a:ext cx="94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운영자</a:t>
            </a:r>
          </a:p>
        </p:txBody>
      </p:sp>
    </p:spTree>
    <p:extLst>
      <p:ext uri="{BB962C8B-B14F-4D97-AF65-F5344CB8AC3E}">
        <p14:creationId xmlns:p14="http://schemas.microsoft.com/office/powerpoint/2010/main" val="77434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AF1CDA-4DAF-293E-7D46-D5A52BAC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04" y="1241790"/>
            <a:ext cx="6079724" cy="5185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9D0F1-5004-4895-CCD2-DBFCD35B24D5}"/>
              </a:ext>
            </a:extLst>
          </p:cNvPr>
          <p:cNvSpPr txBox="1"/>
          <p:nvPr/>
        </p:nvSpPr>
        <p:spPr>
          <a:xfrm>
            <a:off x="2810604" y="1320484"/>
            <a:ext cx="196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회원 편의 서비스</a:t>
            </a:r>
          </a:p>
        </p:txBody>
      </p:sp>
    </p:spTree>
    <p:extLst>
      <p:ext uri="{BB962C8B-B14F-4D97-AF65-F5344CB8AC3E}">
        <p14:creationId xmlns:p14="http://schemas.microsoft.com/office/powerpoint/2010/main" val="163077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199F88-2D48-5E53-8E79-1A9E0837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04" y="1860500"/>
            <a:ext cx="4011460" cy="4197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3D65D5-80E7-66BC-E3A5-B757C549BD6E}"/>
              </a:ext>
            </a:extLst>
          </p:cNvPr>
          <p:cNvSpPr txBox="1"/>
          <p:nvPr/>
        </p:nvSpPr>
        <p:spPr>
          <a:xfrm>
            <a:off x="3844737" y="1885901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94634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EF398-2BD3-D8DD-AD33-EE8F6F2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1446661"/>
            <a:ext cx="3946522" cy="4760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5658C2-BFBC-B3BE-20B7-72E7B6E4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36" y="1446661"/>
            <a:ext cx="4195995" cy="4760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9EF2-380F-0743-B2E8-7A54C7833CAD}"/>
              </a:ext>
            </a:extLst>
          </p:cNvPr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01893-3690-A762-178C-4AEBABA4339B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0B99B-677D-1810-E651-90B08791CF80}"/>
                </a:ext>
              </a:extLst>
            </p:cNvPr>
            <p:cNvSpPr txBox="1"/>
            <p:nvPr/>
          </p:nvSpPr>
          <p:spPr>
            <a:xfrm>
              <a:off x="1188881" y="581361"/>
              <a:ext cx="16081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테이블정의서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16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구직난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9F269A-D031-0DD1-9EBF-1187610D234E}"/>
              </a:ext>
            </a:extLst>
          </p:cNvPr>
          <p:cNvGrpSpPr/>
          <p:nvPr/>
        </p:nvGrpSpPr>
        <p:grpSpPr>
          <a:xfrm rot="21009555">
            <a:off x="2039947" y="2059447"/>
            <a:ext cx="4867386" cy="785362"/>
            <a:chOff x="4063772" y="3048000"/>
            <a:chExt cx="3990737" cy="6439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528316-8BC8-1846-A807-3A6EC1CD7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4A14421-9C16-23F2-DCF7-AE44A1A62B41}"/>
                </a:ext>
              </a:extLst>
            </p:cNvPr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C081864-EA57-FEA5-DCB1-7F38949377A8}"/>
              </a:ext>
            </a:extLst>
          </p:cNvPr>
          <p:cNvGrpSpPr/>
          <p:nvPr/>
        </p:nvGrpSpPr>
        <p:grpSpPr>
          <a:xfrm rot="21303723">
            <a:off x="2733407" y="2878374"/>
            <a:ext cx="5249648" cy="1101250"/>
            <a:chOff x="2192900" y="4475998"/>
            <a:chExt cx="3741744" cy="78492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3ACFBA-E36F-DE7E-00DA-3912756D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327253-3945-68AF-F0A4-79C3A9FF66E1}"/>
                </a:ext>
              </a:extLst>
            </p:cNvPr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3A70167-72F0-C829-180D-8865D8576B47}"/>
              </a:ext>
            </a:extLst>
          </p:cNvPr>
          <p:cNvGrpSpPr/>
          <p:nvPr/>
        </p:nvGrpSpPr>
        <p:grpSpPr>
          <a:xfrm>
            <a:off x="4526323" y="3399158"/>
            <a:ext cx="5467463" cy="1209781"/>
            <a:chOff x="791885" y="3513766"/>
            <a:chExt cx="5467463" cy="120978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0C8BB9A-227E-E9FB-25E5-D35773291360}"/>
                </a:ext>
              </a:extLst>
            </p:cNvPr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50243F4-70F2-4101-F819-85EEAF4E0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4B5482B-FE3F-C21E-A888-F9CD4B94A82D}"/>
                  </a:ext>
                </a:extLst>
              </p:cNvPr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2" name="직선 연결선 29">
              <a:extLst>
                <a:ext uri="{FF2B5EF4-FFF2-40B4-BE49-F238E27FC236}">
                  <a16:creationId xmlns:a16="http://schemas.microsoft.com/office/drawing/2014/main" id="{F9B82ADE-07CF-75B2-40C7-196FF1225D65}"/>
                </a:ext>
              </a:extLst>
            </p:cNvPr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B70E05-542F-BC63-05E7-813827A69C74}"/>
              </a:ext>
            </a:extLst>
          </p:cNvPr>
          <p:cNvGrpSpPr/>
          <p:nvPr/>
        </p:nvGrpSpPr>
        <p:grpSpPr>
          <a:xfrm rot="21415959">
            <a:off x="5167537" y="2233143"/>
            <a:ext cx="4111520" cy="994241"/>
            <a:chOff x="1039326" y="5005388"/>
            <a:chExt cx="4111520" cy="99424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CE94430-2141-F177-1FED-24DEFDFFF326}"/>
                </a:ext>
              </a:extLst>
            </p:cNvPr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4D26714-A769-C5AF-CD7C-D4B23BE43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068B23A-CC3A-E04E-D00F-EFB54091995D}"/>
                  </a:ext>
                </a:extLst>
              </p:cNvPr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연결선 14">
              <a:extLst>
                <a:ext uri="{FF2B5EF4-FFF2-40B4-BE49-F238E27FC236}">
                  <a16:creationId xmlns:a16="http://schemas.microsoft.com/office/drawing/2014/main" id="{A2060FD4-31AE-7575-A3B7-341395383BB3}"/>
                </a:ext>
              </a:extLst>
            </p:cNvPr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6">
              <a:extLst>
                <a:ext uri="{FF2B5EF4-FFF2-40B4-BE49-F238E27FC236}">
                  <a16:creationId xmlns:a16="http://schemas.microsoft.com/office/drawing/2014/main" id="{4F34D403-BB50-1E84-41A4-1DA3B92EAFBC}"/>
                </a:ext>
              </a:extLst>
            </p:cNvPr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A6F2AB-260D-5AB9-8E5D-469E33A4581E}"/>
              </a:ext>
            </a:extLst>
          </p:cNvPr>
          <p:cNvGrpSpPr/>
          <p:nvPr/>
        </p:nvGrpSpPr>
        <p:grpSpPr>
          <a:xfrm rot="759372">
            <a:off x="2413485" y="1768639"/>
            <a:ext cx="4633362" cy="993058"/>
            <a:chOff x="1058631" y="1828800"/>
            <a:chExt cx="4633362" cy="99305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6CAAD05-0D48-506A-C559-9337CC58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55463C-2E1B-118D-F9B2-DB226F247BC7}"/>
                </a:ext>
              </a:extLst>
            </p:cNvPr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31">
            <a:extLst>
              <a:ext uri="{FF2B5EF4-FFF2-40B4-BE49-F238E27FC236}">
                <a16:creationId xmlns:a16="http://schemas.microsoft.com/office/drawing/2014/main" id="{C9F46B53-2C5B-4FD2-A69E-800E662F2A65}"/>
              </a:ext>
            </a:extLst>
          </p:cNvPr>
          <p:cNvCxnSpPr/>
          <p:nvPr/>
        </p:nvCxnSpPr>
        <p:spPr>
          <a:xfrm>
            <a:off x="2556259" y="180793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33C28F-543D-81D9-1A82-30C706390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078">
            <a:off x="2938078" y="3568760"/>
            <a:ext cx="3773170" cy="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E7C3C-C0D3-AB75-0495-76ECD1D4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28" y="1559262"/>
            <a:ext cx="7492744" cy="45552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E6D4D80-8517-516E-9301-FDCD64EDEB5A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96719-665D-5EF1-BE7B-659A32FC9C8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2346D-5B12-F8A0-9946-8C83B4A5CB3E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메뉴구조도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339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3B62D9-C98E-2CF5-AAAA-101C85BB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43" y="1262697"/>
            <a:ext cx="9036913" cy="51386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5BA96C-F5FD-2622-E5E5-BCFEF558E1E1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FEDF-0F53-0AD8-FE99-2B5126262EB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37B46-224F-8728-AC9E-BE564861E823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74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F1D1A-F172-0D2F-DFE1-41FD4BAA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8" y="1252633"/>
            <a:ext cx="9048146" cy="51386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D95B7F-074B-40A0-0DD8-6CBDD6A37C4F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508D98-6F5D-B9C1-E25B-99AC04B4A9E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AEA633-27A9-0201-9823-3341ADE2838C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63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C1150B-A6AF-F39E-D97E-8F06F370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9" y="1269612"/>
            <a:ext cx="9063358" cy="51386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A6A48E-08EF-30FD-8795-2C877396D12F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F7B2AA-0F08-C282-2ACA-B2861C549AD9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0D7969-577D-8F53-447B-9CFCA66FD856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6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191DA-81A4-DBAF-822A-6FE831AD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280583"/>
            <a:ext cx="8850983" cy="504014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A08E83-CCB8-4288-ED0E-4518146A601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62422A-7E3E-E0E6-2B40-7B07601AE78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3D193-D25B-EAE1-C3C2-2B757DE4B9F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950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90AB0-811B-4A0C-1471-4C150977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22" y="1298783"/>
            <a:ext cx="8938556" cy="51025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BDE2EF-5640-7612-5EAF-63F64BBE4C9E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1D89-FD1C-9111-ED66-8A14F6FBE6C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E4570-A7B3-E4BA-0E8E-0E966FA77D4C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113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C50FF-E198-319A-12A9-61B30410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336107"/>
            <a:ext cx="8867775" cy="50652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E3335D-0B24-2D4F-0F5D-9B3E428FC77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90E57C-9CE4-A5BF-F789-E01E98E46178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75CADA-4C70-F270-5755-076E9DBC1C7E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85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35CB6-411F-00C7-AEC9-7358042E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08" y="1272208"/>
            <a:ext cx="8857984" cy="504001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293678-BC3C-05BC-E0DC-97B6D4CC1BF7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40DD68-3543-B65E-91CA-D8DBFA0741B8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D1B3F4-3B74-CE9D-0AF6-A9A98414BF7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211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91A88-FA9A-990A-E608-D59804C5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70" y="1323925"/>
            <a:ext cx="8762459" cy="5001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3DE0595-14A1-C6E3-B7F7-673F8047431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96408-13BC-233E-CD28-EDA3892BA96F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7D08C-278F-5EE3-C8E4-50A171187A51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956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1E268-9F31-67B5-4A08-4C174351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55" y="1319750"/>
            <a:ext cx="8874090" cy="50533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C7631B-6F02-3144-18A5-264C1CAC341C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6886-A4A9-6AF1-F142-16AC8DD75920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EC9C9-D73E-F9A5-7996-DE13EE8686D6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D34211-20DE-A8C6-B45F-6A1D458D4F15}"/>
              </a:ext>
            </a:extLst>
          </p:cNvPr>
          <p:cNvGrpSpPr/>
          <p:nvPr/>
        </p:nvGrpSpPr>
        <p:grpSpPr>
          <a:xfrm>
            <a:off x="5529751" y="1598215"/>
            <a:ext cx="3331367" cy="3331367"/>
            <a:chOff x="3075880" y="1868381"/>
            <a:chExt cx="3330789" cy="33307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FA024E-A5B6-7DDB-9ABB-2AB35D5452BE}"/>
                </a:ext>
              </a:extLst>
            </p:cNvPr>
            <p:cNvSpPr/>
            <p:nvPr/>
          </p:nvSpPr>
          <p:spPr>
            <a:xfrm>
              <a:off x="3075880" y="1868381"/>
              <a:ext cx="3330789" cy="3330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C67D16-6CF8-7711-0553-D8FD73549EA6}"/>
                </a:ext>
              </a:extLst>
            </p:cNvPr>
            <p:cNvSpPr txBox="1"/>
            <p:nvPr/>
          </p:nvSpPr>
          <p:spPr>
            <a:xfrm>
              <a:off x="4001076" y="3139786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</a:rPr>
                <a:t>35%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A31A-0E42-45DE-7B4C-E4EF4B4FA097}"/>
              </a:ext>
            </a:extLst>
          </p:cNvPr>
          <p:cNvGrpSpPr/>
          <p:nvPr/>
        </p:nvGrpSpPr>
        <p:grpSpPr>
          <a:xfrm>
            <a:off x="8592955" y="2067226"/>
            <a:ext cx="2528838" cy="2528838"/>
            <a:chOff x="5715465" y="2337252"/>
            <a:chExt cx="2528399" cy="252839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839293-5D5D-8E61-086D-5A68DACC14CC}"/>
                </a:ext>
              </a:extLst>
            </p:cNvPr>
            <p:cNvSpPr/>
            <p:nvPr/>
          </p:nvSpPr>
          <p:spPr>
            <a:xfrm>
              <a:off x="5715465" y="2337252"/>
              <a:ext cx="2528399" cy="252839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882A9-54CA-1B6A-7BA5-CB5C7E4902DE}"/>
                </a:ext>
              </a:extLst>
            </p:cNvPr>
            <p:cNvSpPr txBox="1"/>
            <p:nvPr/>
          </p:nvSpPr>
          <p:spPr>
            <a:xfrm>
              <a:off x="6485571" y="3247506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23%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E7DD36-FD9E-80FB-7195-0D5A2B7B4671}"/>
              </a:ext>
            </a:extLst>
          </p:cNvPr>
          <p:cNvGrpSpPr/>
          <p:nvPr/>
        </p:nvGrpSpPr>
        <p:grpSpPr>
          <a:xfrm>
            <a:off x="1201270" y="2480961"/>
            <a:ext cx="1701505" cy="1701505"/>
            <a:chOff x="1641318" y="2750847"/>
            <a:chExt cx="1701210" cy="17012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7D00E7B-5436-D261-73DD-B1C5638BC1A1}"/>
                </a:ext>
              </a:extLst>
            </p:cNvPr>
            <p:cNvSpPr/>
            <p:nvPr/>
          </p:nvSpPr>
          <p:spPr>
            <a:xfrm>
              <a:off x="1641318" y="2750847"/>
              <a:ext cx="1701210" cy="170121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ACB38-77F8-A000-AF68-5D9C93391EF9}"/>
                </a:ext>
              </a:extLst>
            </p:cNvPr>
            <p:cNvSpPr txBox="1"/>
            <p:nvPr/>
          </p:nvSpPr>
          <p:spPr>
            <a:xfrm>
              <a:off x="1972915" y="330906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25%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FAFC73-F8CD-F50E-0226-A205EF66F044}"/>
              </a:ext>
            </a:extLst>
          </p:cNvPr>
          <p:cNvGrpSpPr/>
          <p:nvPr/>
        </p:nvGrpSpPr>
        <p:grpSpPr>
          <a:xfrm>
            <a:off x="2724941" y="2357599"/>
            <a:ext cx="1856322" cy="1856322"/>
            <a:chOff x="7841231" y="2784974"/>
            <a:chExt cx="1497602" cy="149760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88C149A-18D0-2402-38F0-C754CE1CFA70}"/>
                </a:ext>
              </a:extLst>
            </p:cNvPr>
            <p:cNvSpPr/>
            <p:nvPr/>
          </p:nvSpPr>
          <p:spPr>
            <a:xfrm>
              <a:off x="7841231" y="2784974"/>
              <a:ext cx="1497602" cy="1497602"/>
            </a:xfrm>
            <a:prstGeom prst="ellipse">
              <a:avLst/>
            </a:prstGeom>
            <a:solidFill>
              <a:schemeClr val="accent3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4E287-1F67-F18C-CF21-ACCC6938585C}"/>
                </a:ext>
              </a:extLst>
            </p:cNvPr>
            <p:cNvSpPr txBox="1"/>
            <p:nvPr/>
          </p:nvSpPr>
          <p:spPr>
            <a:xfrm>
              <a:off x="8223360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18%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83267D-7EA9-0D71-6C57-E1F8414FF81E}"/>
              </a:ext>
            </a:extLst>
          </p:cNvPr>
          <p:cNvGrpSpPr/>
          <p:nvPr/>
        </p:nvGrpSpPr>
        <p:grpSpPr>
          <a:xfrm>
            <a:off x="4169024" y="2515126"/>
            <a:ext cx="1497862" cy="1497862"/>
            <a:chOff x="8974771" y="2784974"/>
            <a:chExt cx="1497602" cy="149760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77FDAEA-6FBC-F25F-8191-C0B87F11F80F}"/>
                </a:ext>
              </a:extLst>
            </p:cNvPr>
            <p:cNvSpPr/>
            <p:nvPr/>
          </p:nvSpPr>
          <p:spPr>
            <a:xfrm>
              <a:off x="8974771" y="2784974"/>
              <a:ext cx="1497602" cy="149760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4C3D84-3E48-9B37-431D-5549AAFC6BC3}"/>
                </a:ext>
              </a:extLst>
            </p:cNvPr>
            <p:cNvSpPr txBox="1"/>
            <p:nvPr/>
          </p:nvSpPr>
          <p:spPr>
            <a:xfrm>
              <a:off x="9352762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16%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형태별 </a:t>
            </a:r>
            <a:r>
              <a:rPr kumimoji="1" lang="en-US" altLang="ko-KR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50%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미만 채용 비율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38A70-F901-DD8B-631B-1B474430B965}"/>
              </a:ext>
            </a:extLst>
          </p:cNvPr>
          <p:cNvSpPr txBox="1"/>
          <p:nvPr/>
        </p:nvSpPr>
        <p:spPr>
          <a:xfrm>
            <a:off x="1751127" y="4213921"/>
            <a:ext cx="56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전체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89261-6A15-ABBE-AF76-5A2ED35E938A}"/>
              </a:ext>
            </a:extLst>
          </p:cNvPr>
          <p:cNvSpPr txBox="1"/>
          <p:nvPr/>
        </p:nvSpPr>
        <p:spPr>
          <a:xfrm>
            <a:off x="3252848" y="4213921"/>
            <a:ext cx="8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대기업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1778E-2376-5786-947A-48484A83BD62}"/>
              </a:ext>
            </a:extLst>
          </p:cNvPr>
          <p:cNvSpPr txBox="1"/>
          <p:nvPr/>
        </p:nvSpPr>
        <p:spPr>
          <a:xfrm>
            <a:off x="4507564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중견기업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43EFDE-5CD4-DAA0-65CB-CA261B1558E3}"/>
              </a:ext>
            </a:extLst>
          </p:cNvPr>
          <p:cNvSpPr txBox="1"/>
          <p:nvPr/>
        </p:nvSpPr>
        <p:spPr>
          <a:xfrm>
            <a:off x="670034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중소기업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4EA27-667C-9D29-20E8-ACF2E1F073BB}"/>
              </a:ext>
            </a:extLst>
          </p:cNvPr>
          <p:cNvSpPr txBox="1"/>
          <p:nvPr/>
        </p:nvSpPr>
        <p:spPr>
          <a:xfrm>
            <a:off x="942903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스타트업</a:t>
            </a:r>
          </a:p>
        </p:txBody>
      </p:sp>
    </p:spTree>
    <p:extLst>
      <p:ext uri="{BB962C8B-B14F-4D97-AF65-F5344CB8AC3E}">
        <p14:creationId xmlns:p14="http://schemas.microsoft.com/office/powerpoint/2010/main" val="1818593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160C0-16BA-75AE-9BE0-A52EBFF6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36" y="1356917"/>
            <a:ext cx="8865727" cy="50444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D8B872-B805-A49B-37AF-BE5FF8F00C37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0BA1D9-E34C-0ECC-248B-4AC07838E753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DFDD5F-D191-1199-1226-13F905AC4A3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27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67A2E-668D-25DC-88E4-C8A1DEBA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8" y="1385542"/>
            <a:ext cx="8712183" cy="49601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A7149C-B48A-F31C-5CF6-0A0EA5A5044F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EFBC6A-8924-83E4-FFAD-C1F5A6A5820E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4D7FD-8C5B-6E3C-931E-6D4AD132BC4D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94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11EC0-A8E1-E290-56DE-4607E058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06" y="1387975"/>
            <a:ext cx="8771587" cy="50133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BC13F0-519B-3423-A717-3BB041D43285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743D0E-9CD6-A943-D0EE-188FC980A33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3BF3A6-2B51-6679-9D5A-D1B41B40B317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49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74809-5D48-C55F-0F6B-CE6214C7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14" y="1392166"/>
            <a:ext cx="8678972" cy="49431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C37942-ED01-AB16-0726-824EB96C21EB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C1D0BA-4611-094D-34EE-9FD74B4C9FA4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4747A4-70BF-453A-9D41-1ADA45A308A1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658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0D12B8-9E06-7794-5F34-63C9E402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83" y="1428595"/>
            <a:ext cx="8566433" cy="48690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73BC-0445-BB8A-DA61-6B5FB8BF02B4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AC6E54-91CB-1D63-BE90-5EFF164F0A40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A571B-5082-9C35-7F09-1AA509EC8134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00F70-F35A-6D5F-8D30-672A0D01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51" y="1412318"/>
            <a:ext cx="8757697" cy="49890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7AE3EA-720F-5B3D-DB8B-44703A5CD3AB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EB5DE0-5E9C-B3D0-AB51-28AC3FD8223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E1C663-E091-0B73-1D28-D63F1472CA2A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31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FB9B3-3512-2DEB-AD6B-E3C3A899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5" y="1407558"/>
            <a:ext cx="8737129" cy="49399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287197-FA38-8DE8-63D2-FFCBA5CEC29C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89F90A-9F74-8356-C81F-930C1F87AFFE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E8E94-A7D9-41B6-BC5B-AF57AFBD4E54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18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BF402-00E8-CC80-E4A1-1AF6779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0" y="1222023"/>
            <a:ext cx="8174240" cy="50035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8FCD-CDFB-CD4E-A1BC-7C0787575EDE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BB63B5-C6B7-AAE6-9FF5-B1007AEDB8CB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A32B8-F6C3-618F-FF1B-68D2AD84AB69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79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BDEB4-132F-D632-479D-211D50C2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1" y="2129180"/>
            <a:ext cx="5297232" cy="32406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BED6D08-5DBE-1A08-E7DC-9624DFC93E0A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FC2BC6-191C-7805-F5FD-A7C5B227513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86E53-5633-CA10-F88B-7AF7988039D4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흐름도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E84C3B-0E6E-4514-330B-04A417F9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35" y="2129180"/>
            <a:ext cx="5446308" cy="3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B9DEB2B4-8775-2E7C-0B40-C86AE4DD2293}"/>
              </a:ext>
            </a:extLst>
          </p:cNvPr>
          <p:cNvSpPr/>
          <p:nvPr/>
        </p:nvSpPr>
        <p:spPr>
          <a:xfrm>
            <a:off x="4038600" y="1554275"/>
            <a:ext cx="4114800" cy="4114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D5FCAC5-2B4D-7A2B-AEEC-43BC8396DBF7}"/>
              </a:ext>
            </a:extLst>
          </p:cNvPr>
          <p:cNvSpPr/>
          <p:nvPr/>
        </p:nvSpPr>
        <p:spPr>
          <a:xfrm>
            <a:off x="3547540" y="1012415"/>
            <a:ext cx="5096920" cy="509692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EE35E1E-EABF-CC9C-6A15-C1D64CFD5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13554"/>
              </p:ext>
            </p:extLst>
          </p:nvPr>
        </p:nvGraphicFramePr>
        <p:xfrm>
          <a:off x="3502025" y="1851660"/>
          <a:ext cx="5187949" cy="345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0DFD751-A2D3-1A53-2B67-4F4684D3D029}"/>
              </a:ext>
            </a:extLst>
          </p:cNvPr>
          <p:cNvSpPr txBox="1"/>
          <p:nvPr/>
        </p:nvSpPr>
        <p:spPr>
          <a:xfrm>
            <a:off x="2283486" y="136412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충원했다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11.5%</a:t>
            </a:r>
            <a:endParaRPr lang="ko-KR" altLang="en-US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8AC905-D9BF-7F97-CA29-6A1C7DEB9386}"/>
              </a:ext>
            </a:extLst>
          </p:cNvPr>
          <p:cNvGrpSpPr/>
          <p:nvPr/>
        </p:nvGrpSpPr>
        <p:grpSpPr>
          <a:xfrm>
            <a:off x="3348447" y="1766409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EB8E4D7-44B1-4EE8-5B3F-A5D516425212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81438DC6-10F9-F7A0-5AC5-9A00A81F9F1C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99B5DF41-29FE-38A7-0312-B0E361123E82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732FAD-8144-1370-DD54-F6F60660D09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1EA91D-417B-9C2C-F1C6-95D355379D9D}"/>
              </a:ext>
            </a:extLst>
          </p:cNvPr>
          <p:cNvGrpSpPr/>
          <p:nvPr/>
        </p:nvGrpSpPr>
        <p:grpSpPr>
          <a:xfrm rot="10800000">
            <a:off x="7414986" y="3904477"/>
            <a:ext cx="2539041" cy="634001"/>
            <a:chOff x="2820400" y="3897565"/>
            <a:chExt cx="2043700" cy="63400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6C90A7-52CD-D265-C89B-5D16710F7D6E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6" name="직선 연결선 38">
                <a:extLst>
                  <a:ext uri="{FF2B5EF4-FFF2-40B4-BE49-F238E27FC236}">
                    <a16:creationId xmlns:a16="http://schemas.microsoft.com/office/drawing/2014/main" id="{8C60AFF4-A566-5108-878B-7CEBEF3D8938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39">
                <a:extLst>
                  <a:ext uri="{FF2B5EF4-FFF2-40B4-BE49-F238E27FC236}">
                    <a16:creationId xmlns:a16="http://schemas.microsoft.com/office/drawing/2014/main" id="{FC2A07DE-7280-52DF-453E-559B9C935286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960EAC7-DCD0-F7C3-853F-DB2F8464106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E65CA50-8E79-A233-3F4A-B98282B2C5C4}"/>
              </a:ext>
            </a:extLst>
          </p:cNvPr>
          <p:cNvSpPr txBox="1"/>
          <p:nvPr/>
        </p:nvSpPr>
        <p:spPr>
          <a:xfrm>
            <a:off x="8644460" y="3611675"/>
            <a:ext cx="1802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충원하지 못했다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88.5%</a:t>
            </a:r>
            <a:endParaRPr lang="ko-KR" altLang="en-US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양쪽 중괄호 58">
            <a:extLst>
              <a:ext uri="{FF2B5EF4-FFF2-40B4-BE49-F238E27FC236}">
                <a16:creationId xmlns:a16="http://schemas.microsoft.com/office/drawing/2014/main" id="{717EE6D4-5052-95C5-45B0-1EB17B8CE7F2}"/>
              </a:ext>
            </a:extLst>
          </p:cNvPr>
          <p:cNvSpPr/>
          <p:nvPr/>
        </p:nvSpPr>
        <p:spPr>
          <a:xfrm>
            <a:off x="3474947" y="616851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연초 계획만큼 채용했는지 여부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913D7-A4C7-8AF0-90F9-666801D4C732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741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F0342ED3-D61A-3215-9F41-33868127D0D9}"/>
              </a:ext>
            </a:extLst>
          </p:cNvPr>
          <p:cNvSpPr/>
          <p:nvPr/>
        </p:nvSpPr>
        <p:spPr>
          <a:xfrm>
            <a:off x="2570480" y="1687241"/>
            <a:ext cx="5000558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전략 변화가 필요하다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</a:p>
          <a:p>
            <a:pPr algn="ctr"/>
            <a:r>
              <a:rPr kumimoji="1" lang="en-US" altLang="ko-Kore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CJ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제일제당 인사기획팀장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990CC4FB-7CA5-2DC8-1BD1-EB3F979A8614}"/>
              </a:ext>
            </a:extLst>
          </p:cNvPr>
          <p:cNvSpPr/>
          <p:nvPr/>
        </p:nvSpPr>
        <p:spPr>
          <a:xfrm>
            <a:off x="5254558" y="3101357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코로나 시대 채용 변화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사람인</a:t>
            </a:r>
            <a:r>
              <a:rPr kumimoji="1" lang="en-US" altLang="ko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,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</a:t>
            </a:r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에듀진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981200" y="4500200"/>
            <a:ext cx="533400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체계가 없는 면접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..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변화 필요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서울파이낸스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벤치마킹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B864AA-C339-88B3-2F09-C0308BFED7EB}"/>
              </a:ext>
            </a:extLst>
          </p:cNvPr>
          <p:cNvSpPr txBox="1"/>
          <p:nvPr/>
        </p:nvSpPr>
        <p:spPr>
          <a:xfrm>
            <a:off x="842265" y="1735413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취업 플랫폼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099556-2017-A94D-8A79-51504B79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2" y="3841347"/>
            <a:ext cx="2965681" cy="1122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B3585C-99FC-B9D2-F377-B769666E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0" y="5267637"/>
            <a:ext cx="3027004" cy="10090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595FEC-F017-358E-6905-738C6C7E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4" y="2562707"/>
            <a:ext cx="3562748" cy="97527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228FCA-B566-2406-C833-61A16DEBDE35}"/>
              </a:ext>
            </a:extLst>
          </p:cNvPr>
          <p:cNvSpPr/>
          <p:nvPr/>
        </p:nvSpPr>
        <p:spPr>
          <a:xfrm flipV="1">
            <a:off x="729120" y="2197469"/>
            <a:ext cx="20829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양쪽 중괄호 43">
            <a:extLst>
              <a:ext uri="{FF2B5EF4-FFF2-40B4-BE49-F238E27FC236}">
                <a16:creationId xmlns:a16="http://schemas.microsoft.com/office/drawing/2014/main" id="{BC634100-48B7-E0F8-B871-3EE17C81D8DD}"/>
              </a:ext>
            </a:extLst>
          </p:cNvPr>
          <p:cNvSpPr/>
          <p:nvPr/>
        </p:nvSpPr>
        <p:spPr>
          <a:xfrm>
            <a:off x="6522091" y="3732251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정보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입사지원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헤드헌팅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0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메인기능</a:t>
              </a:r>
            </a:p>
          </p:txBody>
        </p:sp>
      </p:grp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638046" y="3118473"/>
            <a:ext cx="286004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구인 구직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9461D3-E9C4-1567-F478-C1BAA6914984}"/>
              </a:ext>
            </a:extLst>
          </p:cNvPr>
          <p:cNvSpPr/>
          <p:nvPr/>
        </p:nvSpPr>
        <p:spPr>
          <a:xfrm>
            <a:off x="6833018" y="1072427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D8210D-1523-4F0C-4207-E9DF367639EA}"/>
              </a:ext>
            </a:extLst>
          </p:cNvPr>
          <p:cNvSpPr/>
          <p:nvPr/>
        </p:nvSpPr>
        <p:spPr>
          <a:xfrm>
            <a:off x="7934984" y="1805781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828EC9-152E-A5C7-A2EE-16BB7F4DDC9A}"/>
              </a:ext>
            </a:extLst>
          </p:cNvPr>
          <p:cNvSpPr/>
          <p:nvPr/>
        </p:nvSpPr>
        <p:spPr>
          <a:xfrm>
            <a:off x="7519329" y="318162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F5D31A-B6F2-686C-92F3-4308C3DF1E78}"/>
              </a:ext>
            </a:extLst>
          </p:cNvPr>
          <p:cNvSpPr/>
          <p:nvPr/>
        </p:nvSpPr>
        <p:spPr>
          <a:xfrm>
            <a:off x="6200839" y="3181624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A05053-0438-247C-5910-1AD9A29CF465}"/>
              </a:ext>
            </a:extLst>
          </p:cNvPr>
          <p:cNvSpPr/>
          <p:nvPr/>
        </p:nvSpPr>
        <p:spPr>
          <a:xfrm>
            <a:off x="5731053" y="190824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AC628-0263-C12C-9283-D3CB4A8CB4B0}"/>
              </a:ext>
            </a:extLst>
          </p:cNvPr>
          <p:cNvSpPr txBox="1"/>
          <p:nvPr/>
        </p:nvSpPr>
        <p:spPr>
          <a:xfrm>
            <a:off x="7523713" y="1508134"/>
            <a:ext cx="11079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다면평가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66DB1-77FB-4336-335B-A390B2371281}"/>
              </a:ext>
            </a:extLst>
          </p:cNvPr>
          <p:cNvSpPr txBox="1"/>
          <p:nvPr/>
        </p:nvSpPr>
        <p:spPr>
          <a:xfrm>
            <a:off x="9096428" y="2882395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02582-6420-6965-392A-C0CCC56E55A8}"/>
              </a:ext>
            </a:extLst>
          </p:cNvPr>
          <p:cNvSpPr txBox="1"/>
          <p:nvPr/>
        </p:nvSpPr>
        <p:spPr>
          <a:xfrm>
            <a:off x="8686217" y="4629674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49DE7-5F21-ED1F-3972-A58CD0A74A19}"/>
              </a:ext>
            </a:extLst>
          </p:cNvPr>
          <p:cNvSpPr txBox="1"/>
          <p:nvPr/>
        </p:nvSpPr>
        <p:spPr>
          <a:xfrm>
            <a:off x="6368848" y="4618589"/>
            <a:ext cx="6142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9941E-34E4-D289-B9A8-2CE8014464C4}"/>
              </a:ext>
            </a:extLst>
          </p:cNvPr>
          <p:cNvSpPr txBox="1"/>
          <p:nvPr/>
        </p:nvSpPr>
        <p:spPr>
          <a:xfrm>
            <a:off x="5905243" y="2899127"/>
            <a:ext cx="13227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44362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</TotalTime>
  <Words>1287</Words>
  <Application>Microsoft Macintosh PowerPoint</Application>
  <PresentationFormat>와이드스크린</PresentationFormat>
  <Paragraphs>573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맑은 고딕</vt:lpstr>
      <vt:lpstr>YiSunShin Dotum B</vt:lpstr>
      <vt:lpstr>나눔스퀘어라운드 Regular</vt:lpstr>
      <vt:lpstr>YiSunShin Dotum M</vt:lpstr>
      <vt:lpstr>Calibri</vt:lpstr>
      <vt:lpstr>Arial</vt:lpstr>
      <vt:lpstr>YiSunShin Dotum 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Office User</cp:lastModifiedBy>
  <cp:revision>166</cp:revision>
  <dcterms:created xsi:type="dcterms:W3CDTF">2015-01-21T11:35:38Z</dcterms:created>
  <dcterms:modified xsi:type="dcterms:W3CDTF">2023-01-29T09:50:00Z</dcterms:modified>
</cp:coreProperties>
</file>